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88" r:id="rId3"/>
    <p:sldId id="272" r:id="rId4"/>
    <p:sldId id="282" r:id="rId5"/>
    <p:sldId id="276" r:id="rId6"/>
    <p:sldId id="286" r:id="rId7"/>
    <p:sldId id="278" r:id="rId8"/>
    <p:sldId id="289" r:id="rId9"/>
    <p:sldId id="277" r:id="rId10"/>
    <p:sldId id="287" r:id="rId11"/>
    <p:sldId id="280" r:id="rId12"/>
    <p:sldId id="281" r:id="rId13"/>
    <p:sldId id="267" r:id="rId14"/>
    <p:sldId id="262" r:id="rId15"/>
    <p:sldId id="273" r:id="rId16"/>
    <p:sldId id="275" r:id="rId17"/>
    <p:sldId id="271" r:id="rId18"/>
    <p:sldId id="266" r:id="rId19"/>
    <p:sldId id="265" r:id="rId20"/>
    <p:sldId id="285" r:id="rId21"/>
    <p:sldId id="284" r:id="rId22"/>
    <p:sldId id="264" r:id="rId23"/>
    <p:sldId id="283" r:id="rId24"/>
    <p:sldId id="29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750" autoAdjust="0"/>
    <p:restoredTop sz="94660"/>
  </p:normalViewPr>
  <p:slideViewPr>
    <p:cSldViewPr>
      <p:cViewPr varScale="1">
        <p:scale>
          <a:sx n="86" d="100"/>
          <a:sy n="86" d="100"/>
        </p:scale>
        <p:origin x="-13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3492231"/>
      </p:ext>
    </p:extLst>
  </p:cSld>
  <p:clrMapOvr>
    <a:masterClrMapping/>
  </p:clrMapOvr>
  <p:transition advClick="0" advTm="8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722984"/>
      </p:ext>
    </p:extLst>
  </p:cSld>
  <p:clrMapOvr>
    <a:masterClrMapping/>
  </p:clrMapOvr>
  <p:transition advClick="0" advTm="8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5651469"/>
      </p:ext>
    </p:extLst>
  </p:cSld>
  <p:clrMapOvr>
    <a:masterClrMapping/>
  </p:clrMapOvr>
  <p:transition advClick="0" advTm="8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5974368"/>
      </p:ext>
    </p:extLst>
  </p:cSld>
  <p:clrMapOvr>
    <a:masterClrMapping/>
  </p:clrMapOvr>
  <p:transition advClick="0" advTm="8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2646620"/>
      </p:ext>
    </p:extLst>
  </p:cSld>
  <p:clrMapOvr>
    <a:masterClrMapping/>
  </p:clrMapOvr>
  <p:transition advClick="0" advTm="8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1729155"/>
      </p:ext>
    </p:extLst>
  </p:cSld>
  <p:clrMapOvr>
    <a:masterClrMapping/>
  </p:clrMapOvr>
  <p:transition advClick="0" advTm="8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5638690"/>
      </p:ext>
    </p:extLst>
  </p:cSld>
  <p:clrMapOvr>
    <a:masterClrMapping/>
  </p:clrMapOvr>
  <p:transition advClick="0" advTm="8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8640001"/>
      </p:ext>
    </p:extLst>
  </p:cSld>
  <p:clrMapOvr>
    <a:masterClrMapping/>
  </p:clrMapOvr>
  <p:transition advClick="0" advTm="8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9746240"/>
      </p:ext>
    </p:extLst>
  </p:cSld>
  <p:clrMapOvr>
    <a:masterClrMapping/>
  </p:clrMapOvr>
  <p:transition advClick="0" advTm="8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5310094"/>
      </p:ext>
    </p:extLst>
  </p:cSld>
  <p:clrMapOvr>
    <a:masterClrMapping/>
  </p:clrMapOvr>
  <p:transition advClick="0" advTm="8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3171123"/>
      </p:ext>
    </p:extLst>
  </p:cSld>
  <p:clrMapOvr>
    <a:masterClrMapping/>
  </p:clrMapOvr>
  <p:transition advClick="0" advTm="8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384A5-401B-41E9-B368-B8829C17665F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9254E-D2D5-4535-8C32-65EC66D0C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897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8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Music\SECRET%20GARDEN%20-%2006%20-%20SONG%20FROM%20A%20SECRET%20GARDEN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7772400" cy="720080"/>
          </a:xfrm>
        </p:spPr>
        <p:txBody>
          <a:bodyPr>
            <a:normAutofit/>
          </a:bodyPr>
          <a:lstStyle/>
          <a:p>
            <a:r>
              <a:rPr lang="ru-RU" sz="1600" dirty="0" smtClean="0"/>
              <a:t>Муниципальный патриотический краеведческий конкурс </a:t>
            </a:r>
            <a:br>
              <a:rPr lang="ru-RU" sz="1600" dirty="0" smtClean="0"/>
            </a:br>
            <a:r>
              <a:rPr lang="ru-RU" sz="1600" dirty="0" smtClean="0"/>
              <a:t>«Люби и знай свой край родной»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052736"/>
            <a:ext cx="6912768" cy="136815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Номинация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«Альбом памяти»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995936" y="3861048"/>
            <a:ext cx="4752528" cy="2520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Выполнила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aseline="0" dirty="0" err="1" smtClean="0"/>
              <a:t>Усатова</a:t>
            </a:r>
            <a:r>
              <a:rPr lang="ru-RU" sz="2000" baseline="0" dirty="0" smtClean="0"/>
              <a:t> </a:t>
            </a:r>
            <a:r>
              <a:rPr lang="ru-RU" sz="2000" baseline="0" dirty="0" err="1" smtClean="0"/>
              <a:t>Карина</a:t>
            </a:r>
            <a:r>
              <a:rPr lang="ru-RU" sz="2000" baseline="0" dirty="0" smtClean="0"/>
              <a:t> Антоновна, 9 лет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dirty="0"/>
              <a:t>р</a:t>
            </a:r>
            <a:r>
              <a:rPr lang="ru-RU" sz="2000" dirty="0" smtClean="0"/>
              <a:t>.п. Сосьва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dirty="0" smtClean="0"/>
              <a:t>МБОУ СОШ №1 и</a:t>
            </a:r>
            <a:r>
              <a:rPr lang="ru-RU" sz="1600" baseline="0" dirty="0" smtClean="0"/>
              <a:t>м. Героя РФ Романова В.В.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dirty="0" smtClean="0"/>
              <a:t>Руководитель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aseline="0" dirty="0" err="1" smtClean="0"/>
              <a:t>Усатова</a:t>
            </a:r>
            <a:r>
              <a:rPr lang="ru-RU" sz="2000" baseline="0" dirty="0" smtClean="0"/>
              <a:t> Елена</a:t>
            </a:r>
            <a:r>
              <a:rPr lang="ru-RU" sz="2000" dirty="0" smtClean="0"/>
              <a:t> Сергеевна</a:t>
            </a:r>
            <a:endParaRPr lang="ru-RU" sz="2000" baseline="0" dirty="0" smtClean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99592" y="2780928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Дорогами войны</a:t>
            </a:r>
          </a:p>
        </p:txBody>
      </p:sp>
      <p:pic>
        <p:nvPicPr>
          <p:cNvPr id="7" name="SECRET GARDEN - 06 - SONG FROM A SECRET GARDE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979712" y="59492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i="1" dirty="0" smtClean="0"/>
              <a:t>      «Все течет, все изменяется»,</a:t>
            </a:r>
            <a:r>
              <a:rPr lang="ru-RU" dirty="0" smtClean="0"/>
              <a:t> - говорили древние. Но есть в нашей жизни то, что  остается неизменным на протяжении огромного количества лет. Это память о наших родных. </a:t>
            </a:r>
          </a:p>
          <a:p>
            <a:pPr>
              <a:buNone/>
            </a:pPr>
            <a:r>
              <a:rPr lang="ru-RU" dirty="0" smtClean="0"/>
              <a:t>       Мой рассказ о моей прабабушке. Я не знакома с ней, но прочитав её рукописи и  заметки, у меня сложилось впечатление о том, каким тяжёлым был её жизненный путь. 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860032" y="1600200"/>
            <a:ext cx="3826768" cy="452596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4000" b="1" dirty="0" smtClean="0"/>
              <a:t> </a:t>
            </a:r>
            <a:r>
              <a:rPr lang="ru-RU" sz="4000" b="1" dirty="0" err="1" smtClean="0"/>
              <a:t>Сивцева</a:t>
            </a:r>
            <a:r>
              <a:rPr lang="ru-RU" sz="4000" b="1" dirty="0" smtClean="0"/>
              <a:t>-</a:t>
            </a:r>
          </a:p>
          <a:p>
            <a:pPr algn="ctr">
              <a:buNone/>
            </a:pPr>
            <a:r>
              <a:rPr lang="ru-RU" sz="4000" b="1" dirty="0" smtClean="0"/>
              <a:t>Ощепкова </a:t>
            </a:r>
          </a:p>
          <a:p>
            <a:pPr algn="ctr">
              <a:buNone/>
            </a:pPr>
            <a:r>
              <a:rPr lang="ru-RU" sz="4000" b="1" dirty="0" smtClean="0"/>
              <a:t>Тамара </a:t>
            </a:r>
          </a:p>
          <a:p>
            <a:pPr algn="ctr">
              <a:buNone/>
            </a:pPr>
            <a:r>
              <a:rPr lang="ru-RU" sz="4000" b="1" dirty="0" smtClean="0"/>
              <a:t>Ивановна </a:t>
            </a:r>
          </a:p>
          <a:p>
            <a:pPr algn="ctr">
              <a:buNone/>
            </a:pPr>
            <a:r>
              <a:rPr lang="ru-RU" dirty="0" smtClean="0"/>
              <a:t>Ветеран </a:t>
            </a:r>
          </a:p>
          <a:p>
            <a:pPr algn="ctr">
              <a:buNone/>
            </a:pPr>
            <a:r>
              <a:rPr lang="ru-RU" dirty="0" smtClean="0"/>
              <a:t>Великой </a:t>
            </a:r>
          </a:p>
          <a:p>
            <a:pPr algn="ctr">
              <a:buNone/>
            </a:pPr>
            <a:r>
              <a:rPr lang="ru-RU" dirty="0" smtClean="0"/>
              <a:t>Отечественной </a:t>
            </a:r>
          </a:p>
          <a:p>
            <a:pPr algn="ctr">
              <a:buNone/>
            </a:pPr>
            <a:r>
              <a:rPr lang="ru-RU" dirty="0" smtClean="0"/>
              <a:t>Войны</a:t>
            </a:r>
          </a:p>
          <a:p>
            <a:pPr algn="ctr">
              <a:buNone/>
            </a:pPr>
            <a:r>
              <a:rPr lang="ru-RU" dirty="0" smtClean="0"/>
              <a:t>связистка</a:t>
            </a:r>
            <a:endParaRPr lang="ru-RU" dirty="0"/>
          </a:p>
        </p:txBody>
      </p:sp>
      <p:pic>
        <p:nvPicPr>
          <p:cNvPr id="5" name="Рисунок 4" descr="Ощепкова Тамара Ивановна..jpg"/>
          <p:cNvPicPr>
            <a:picLocks noChangeAspect="1"/>
          </p:cNvPicPr>
          <p:nvPr/>
        </p:nvPicPr>
        <p:blipFill>
          <a:blip r:embed="rId2" cstate="print"/>
          <a:srcRect l="4127" r="5089" b="135"/>
          <a:stretch>
            <a:fillRect/>
          </a:stretch>
        </p:blipFill>
        <p:spPr>
          <a:xfrm>
            <a:off x="971600" y="1124744"/>
            <a:ext cx="3168352" cy="4824536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00131_195640.jpg"/>
          <p:cNvPicPr>
            <a:picLocks noChangeAspect="1"/>
          </p:cNvPicPr>
          <p:nvPr/>
        </p:nvPicPr>
        <p:blipFill>
          <a:blip r:embed="rId2" cstate="print"/>
          <a:srcRect l="2751" r="13776" b="50000"/>
          <a:stretch>
            <a:fillRect/>
          </a:stretch>
        </p:blipFill>
        <p:spPr>
          <a:xfrm>
            <a:off x="971600" y="2708920"/>
            <a:ext cx="7632848" cy="2221424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/>
          <a:lstStyle/>
          <a:p>
            <a:r>
              <a:rPr lang="ru-RU" dirty="0" smtClean="0"/>
              <a:t>Из рукописей прабабушки…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3955.jpg"/>
          <p:cNvPicPr>
            <a:picLocks noChangeAspect="1"/>
          </p:cNvPicPr>
          <p:nvPr/>
        </p:nvPicPr>
        <p:blipFill>
          <a:blip r:embed="rId2" cstate="print"/>
          <a:srcRect t="713" r="4259"/>
          <a:stretch>
            <a:fillRect/>
          </a:stretch>
        </p:blipFill>
        <p:spPr>
          <a:xfrm rot="5400000">
            <a:off x="-36513" y="1340769"/>
            <a:ext cx="5832649" cy="4536504"/>
          </a:xfrm>
          <a:prstGeom prst="rect">
            <a:avLst/>
          </a:prstGeom>
        </p:spPr>
      </p:pic>
      <p:pic>
        <p:nvPicPr>
          <p:cNvPr id="3" name="Рисунок 2" descr="Ощепкова Т.И учителя Гар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429000"/>
            <a:ext cx="3595504" cy="2740068"/>
          </a:xfrm>
          <a:prstGeom prst="rect">
            <a:avLst/>
          </a:prstGeom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5148064" y="980728"/>
            <a:ext cx="3600400" cy="15750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 июне 1942 года окончила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10 класс и поступила в Свердловский педагогический институт, но учиться не пришлось.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Повестку вручили прямо на картофельном поле, где школьники убирали урожай для отправки на фронт.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00131_195523.jpg"/>
          <p:cNvPicPr>
            <a:picLocks noChangeAspect="1"/>
          </p:cNvPicPr>
          <p:nvPr/>
        </p:nvPicPr>
        <p:blipFill>
          <a:blip r:embed="rId2" cstate="print"/>
          <a:srcRect l="1963" t="12722" b="1377"/>
          <a:stretch>
            <a:fillRect/>
          </a:stretch>
        </p:blipFill>
        <p:spPr>
          <a:xfrm>
            <a:off x="179512" y="1772816"/>
            <a:ext cx="8964488" cy="381642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 smtClean="0"/>
              <a:t>Читаю сухие  строки и цифры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4019.jpg"/>
          <p:cNvPicPr>
            <a:picLocks noChangeAspect="1"/>
          </p:cNvPicPr>
          <p:nvPr/>
        </p:nvPicPr>
        <p:blipFill>
          <a:blip r:embed="rId2" cstate="print"/>
          <a:srcRect l="17713" t="30259" r="17713"/>
          <a:stretch>
            <a:fillRect/>
          </a:stretch>
        </p:blipFill>
        <p:spPr>
          <a:xfrm>
            <a:off x="395536" y="1340768"/>
            <a:ext cx="5122259" cy="414908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24128" y="1628800"/>
            <a:ext cx="2962672" cy="445050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Молоденькие девчонки со школьной скамьи учатся  держать оружие и стрелять по мишени. А ведь совсем скоро их отправят на фронт, на передовую, где уже не учебные занятия, а реальный враг.  Враг, который не щадит никого!</a:t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Прабабушка освобождала деревни Белоруссии, переправлялась через реку </a:t>
            </a:r>
            <a:r>
              <a:rPr lang="ru-RU" sz="3200" dirty="0" err="1" smtClean="0"/>
              <a:t>Сошь</a:t>
            </a:r>
            <a:r>
              <a:rPr lang="ru-RU" sz="3200" dirty="0" smtClean="0"/>
              <a:t>, Припять, Березину, Днепр, Неман. </a:t>
            </a:r>
            <a:br>
              <a:rPr lang="ru-RU" sz="3200" dirty="0" smtClean="0"/>
            </a:br>
            <a:r>
              <a:rPr lang="ru-RU" sz="3200" dirty="0" smtClean="0"/>
              <a:t> « Вражеские самолёты бомбили мосты, дороги, переправы, города, деревни. Девчонки-зенитчицы защищали всё это, радовались каждому точному попаданию по вражеским самолётам. </a:t>
            </a:r>
            <a:endParaRPr lang="ru-RU" sz="32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4006.jpg"/>
          <p:cNvPicPr>
            <a:picLocks noChangeAspect="1"/>
          </p:cNvPicPr>
          <p:nvPr/>
        </p:nvPicPr>
        <p:blipFill>
          <a:blip r:embed="rId2" cstate="print"/>
          <a:srcRect t="930" r="5106"/>
          <a:stretch>
            <a:fillRect/>
          </a:stretch>
        </p:blipFill>
        <p:spPr>
          <a:xfrm rot="5400000">
            <a:off x="518840" y="1433488"/>
            <a:ext cx="5500204" cy="4306653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580112" y="1124744"/>
            <a:ext cx="3106688" cy="511256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Во время затишья думается лишь о мирном времени до…войны</a:t>
            </a:r>
            <a:br>
              <a:rPr lang="ru-RU" sz="2400" dirty="0" smtClean="0"/>
            </a:br>
            <a:r>
              <a:rPr lang="ru-RU" sz="2400" dirty="0" smtClean="0"/>
              <a:t> Огромной радостью было письмо из дома, ,,почитаешь новости, поплачешь, запоёшь  «Огонёк».</a:t>
            </a:r>
            <a:endParaRPr lang="ru-RU" sz="24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00131_195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988840"/>
            <a:ext cx="8172400" cy="397077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ru-RU" dirty="0" smtClean="0"/>
              <a:t>Победу приближали как могли..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4037.jpg"/>
          <p:cNvPicPr>
            <a:picLocks noChangeAspect="1"/>
          </p:cNvPicPr>
          <p:nvPr/>
        </p:nvPicPr>
        <p:blipFill>
          <a:blip r:embed="rId2" cstate="print"/>
          <a:srcRect l="17713" r="17713" b="41600"/>
          <a:stretch>
            <a:fillRect/>
          </a:stretch>
        </p:blipFill>
        <p:spPr>
          <a:xfrm>
            <a:off x="1763688" y="2132856"/>
            <a:ext cx="5904656" cy="400506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/>
              <a:t>Мечты о мирной жизни всё ближе. И вот уже хочется скинуть  гимнастёрку, надеть лёгкое платьице..</a:t>
            </a:r>
            <a:endParaRPr lang="ru-RU" sz="28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4111.jpg"/>
          <p:cNvPicPr>
            <a:picLocks noChangeAspect="1"/>
          </p:cNvPicPr>
          <p:nvPr/>
        </p:nvPicPr>
        <p:blipFill>
          <a:blip r:embed="rId2" cstate="print"/>
          <a:srcRect t="10101" b="5901"/>
          <a:stretch>
            <a:fillRect/>
          </a:stretch>
        </p:blipFill>
        <p:spPr>
          <a:xfrm rot="16200000">
            <a:off x="3246822" y="1729842"/>
            <a:ext cx="5606058" cy="353176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24744"/>
            <a:ext cx="3754760" cy="49685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Радостно, со слезами на глазах рукоплескали известиям </a:t>
            </a:r>
            <a:br>
              <a:rPr lang="ru-RU" dirty="0" smtClean="0"/>
            </a:br>
            <a:r>
              <a:rPr lang="ru-RU" dirty="0" smtClean="0"/>
              <a:t>о Победе! </a:t>
            </a:r>
            <a:br>
              <a:rPr lang="ru-RU" dirty="0" smtClean="0"/>
            </a:br>
            <a:r>
              <a:rPr lang="ru-RU" dirty="0" smtClean="0"/>
              <a:t>Враг повержен!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91110_130455.jpg"/>
          <p:cNvPicPr>
            <a:picLocks noChangeAspect="1"/>
          </p:cNvPicPr>
          <p:nvPr/>
        </p:nvPicPr>
        <p:blipFill>
          <a:blip r:embed="rId2" cstate="print"/>
          <a:srcRect t="63952" r="48922" b="9945"/>
          <a:stretch>
            <a:fillRect/>
          </a:stretch>
        </p:blipFill>
        <p:spPr>
          <a:xfrm>
            <a:off x="611560" y="1340768"/>
            <a:ext cx="5184576" cy="471325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12160" y="1196752"/>
            <a:ext cx="2890664" cy="488255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За время военных событий награждена орденом Отечественной войны </a:t>
            </a:r>
            <a:r>
              <a:rPr lang="en-US" sz="2800" dirty="0" smtClean="0"/>
              <a:t>II</a:t>
            </a:r>
            <a:r>
              <a:rPr lang="ru-RU" sz="2800" dirty="0" smtClean="0"/>
              <a:t> степени и медалью «За победу над Германией».</a:t>
            </a:r>
            <a:endParaRPr lang="ru-RU" sz="28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764704"/>
            <a:ext cx="4026408" cy="2953512"/>
          </a:xfrm>
          <a:prstGeom prst="rect">
            <a:avLst/>
          </a:prstGeom>
        </p:spPr>
      </p:pic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844824"/>
            <a:ext cx="3308580" cy="4194048"/>
          </a:xfrm>
          <a:prstGeom prst="rect">
            <a:avLst/>
          </a:prstGeom>
        </p:spPr>
      </p:pic>
      <p:pic>
        <p:nvPicPr>
          <p:cNvPr id="6" name="Рисунок 5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3212976"/>
            <a:ext cx="4160520" cy="31242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548680"/>
            <a:ext cx="36107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 дома ждут ученики  …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3829.jpg"/>
          <p:cNvPicPr>
            <a:picLocks noChangeAspect="1"/>
          </p:cNvPicPr>
          <p:nvPr/>
        </p:nvPicPr>
        <p:blipFill>
          <a:blip r:embed="rId2" cstate="print"/>
          <a:srcRect t="5901" r="3139" b="13250"/>
          <a:stretch>
            <a:fillRect/>
          </a:stretch>
        </p:blipFill>
        <p:spPr>
          <a:xfrm>
            <a:off x="1115616" y="1412776"/>
            <a:ext cx="7416824" cy="4643052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Чтобы не повторилась беда!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003_2240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7380312" cy="5535234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 Мой прадедушка «в январе 1942 года, в 19 лет он прямо с новогоднего бала ушел под пули, под грохот орудий, под свист нескончаемых вьюг. Горек был солдатский хлеб, кровавы дороги войны, и всё это выпало ему испытать. Но он выстоял и вернулся в своё родное село. Осталась любовь к детям, к земле. И стал он преподавать в школе труд, рисование, военное дело.»</a:t>
            </a: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idx="4294967295"/>
          </p:nvPr>
        </p:nvSpPr>
        <p:spPr>
          <a:xfrm>
            <a:off x="4716016" y="3284984"/>
            <a:ext cx="3754437" cy="3013795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400" dirty="0" smtClean="0"/>
              <a:t>Супруг </a:t>
            </a:r>
          </a:p>
          <a:p>
            <a:pPr algn="ctr">
              <a:buNone/>
            </a:pPr>
            <a:r>
              <a:rPr lang="ru-RU" sz="2400" b="1" dirty="0" err="1" smtClean="0"/>
              <a:t>Ощепков</a:t>
            </a:r>
            <a:r>
              <a:rPr lang="ru-RU" sz="2400" b="1" dirty="0" smtClean="0"/>
              <a:t> </a:t>
            </a:r>
          </a:p>
          <a:p>
            <a:pPr algn="ctr">
              <a:buNone/>
            </a:pPr>
            <a:r>
              <a:rPr lang="ru-RU" sz="2400" b="1" dirty="0" smtClean="0"/>
              <a:t>Александр Георгиевич </a:t>
            </a:r>
          </a:p>
          <a:p>
            <a:pPr algn="ctr">
              <a:buNone/>
            </a:pPr>
            <a:r>
              <a:rPr lang="ru-RU" sz="2400" dirty="0" smtClean="0"/>
              <a:t>Ветеран </a:t>
            </a:r>
          </a:p>
          <a:p>
            <a:pPr algn="ctr">
              <a:buNone/>
            </a:pPr>
            <a:r>
              <a:rPr lang="ru-RU" sz="2400" dirty="0" smtClean="0"/>
              <a:t>Великой </a:t>
            </a:r>
          </a:p>
          <a:p>
            <a:pPr algn="ctr">
              <a:buNone/>
            </a:pPr>
            <a:r>
              <a:rPr lang="ru-RU" sz="2400" dirty="0" smtClean="0"/>
              <a:t>Отечественной войны</a:t>
            </a:r>
          </a:p>
          <a:p>
            <a:pPr algn="ctr">
              <a:buNone/>
            </a:pPr>
            <a:r>
              <a:rPr lang="ru-RU" sz="2400" dirty="0" smtClean="0"/>
              <a:t>Учитель физкультуры, технологии 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6" name="Рисунок 5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3" y="3026722"/>
            <a:ext cx="2376264" cy="3205693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91110_1304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340768"/>
            <a:ext cx="7380312" cy="414881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22920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Ощепкова Галина Николаевна- бабушка.</a:t>
            </a:r>
            <a:br>
              <a:rPr lang="ru-RU" sz="2800" dirty="0" smtClean="0"/>
            </a:br>
            <a:r>
              <a:rPr lang="ru-RU" sz="2800" dirty="0" smtClean="0"/>
              <a:t>Хранитель семейных реликвий и памяти о родных.</a:t>
            </a:r>
            <a:endParaRPr lang="ru-RU" sz="28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91110_124917.jpg"/>
          <p:cNvPicPr>
            <a:picLocks noChangeAspect="1"/>
          </p:cNvPicPr>
          <p:nvPr/>
        </p:nvPicPr>
        <p:blipFill>
          <a:blip r:embed="rId2" cstate="print"/>
          <a:srcRect l="10811" r="7207"/>
          <a:stretch>
            <a:fillRect/>
          </a:stretch>
        </p:blipFill>
        <p:spPr>
          <a:xfrm>
            <a:off x="1043608" y="1052736"/>
            <a:ext cx="7128792" cy="420566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5229200"/>
            <a:ext cx="7560840" cy="936104"/>
          </a:xfrm>
        </p:spPr>
        <p:txBody>
          <a:bodyPr>
            <a:noAutofit/>
          </a:bodyPr>
          <a:lstStyle/>
          <a:p>
            <a:r>
              <a:rPr lang="ru-RU" sz="2800" dirty="0" smtClean="0"/>
              <a:t>Теперь я буду хранить и передавать историю героического пути прабабушки и прадедушки.</a:t>
            </a:r>
            <a:endParaRPr lang="ru-RU" sz="2800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0509_1006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645786" y="1034734"/>
            <a:ext cx="3888432" cy="2916324"/>
          </a:xfrm>
          <a:prstGeom prst="rect">
            <a:avLst/>
          </a:prstGeom>
        </p:spPr>
      </p:pic>
      <p:pic>
        <p:nvPicPr>
          <p:cNvPr id="3" name="Рисунок 2" descr="20200131_195410.jpg"/>
          <p:cNvPicPr>
            <a:picLocks noChangeAspect="1"/>
          </p:cNvPicPr>
          <p:nvPr/>
        </p:nvPicPr>
        <p:blipFill>
          <a:blip r:embed="rId3" cstate="print"/>
          <a:srcRect r="5901" b="61345"/>
          <a:stretch>
            <a:fillRect/>
          </a:stretch>
        </p:blipFill>
        <p:spPr>
          <a:xfrm>
            <a:off x="395536" y="4581128"/>
            <a:ext cx="8604448" cy="1717368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0509_104732.jpg"/>
          <p:cNvPicPr>
            <a:picLocks noChangeAspect="1"/>
          </p:cNvPicPr>
          <p:nvPr/>
        </p:nvPicPr>
        <p:blipFill>
          <a:blip r:embed="rId2" cstate="print"/>
          <a:srcRect l="14665"/>
          <a:stretch>
            <a:fillRect/>
          </a:stretch>
        </p:blipFill>
        <p:spPr>
          <a:xfrm>
            <a:off x="179512" y="1700808"/>
            <a:ext cx="5028257" cy="3312368"/>
          </a:xfrm>
          <a:prstGeom prst="rect">
            <a:avLst/>
          </a:prstGeom>
        </p:spPr>
      </p:pic>
      <p:pic>
        <p:nvPicPr>
          <p:cNvPr id="3" name="Рисунок 2" descr="20220509_104757.jpg"/>
          <p:cNvPicPr>
            <a:picLocks noChangeAspect="1"/>
          </p:cNvPicPr>
          <p:nvPr/>
        </p:nvPicPr>
        <p:blipFill>
          <a:blip r:embed="rId3" cstate="print"/>
          <a:srcRect l="35223" t="13427"/>
          <a:stretch>
            <a:fillRect/>
          </a:stretch>
        </p:blipFill>
        <p:spPr>
          <a:xfrm>
            <a:off x="5220072" y="2132856"/>
            <a:ext cx="3707904" cy="2785753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5229200"/>
            <a:ext cx="8229600" cy="1143000"/>
          </a:xfrm>
        </p:spPr>
        <p:txBody>
          <a:bodyPr/>
          <a:lstStyle/>
          <a:p>
            <a:r>
              <a:rPr lang="ru-RU" dirty="0" smtClean="0"/>
              <a:t>Бессмертный полк</a:t>
            </a: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00131_200507.jpg"/>
          <p:cNvPicPr>
            <a:picLocks noChangeAspect="1"/>
          </p:cNvPicPr>
          <p:nvPr/>
        </p:nvPicPr>
        <p:blipFill>
          <a:blip r:embed="rId2" cstate="print"/>
          <a:srcRect l="5901" r="5113" b="2998"/>
          <a:stretch>
            <a:fillRect/>
          </a:stretch>
        </p:blipFill>
        <p:spPr>
          <a:xfrm>
            <a:off x="899592" y="980728"/>
            <a:ext cx="7200800" cy="3813855"/>
          </a:xfrm>
          <a:prstGeom prst="rect">
            <a:avLst/>
          </a:prstGeom>
        </p:spPr>
      </p:pic>
      <p:pic>
        <p:nvPicPr>
          <p:cNvPr id="6" name="Рисунок 5" descr="20200131_195200.jpg"/>
          <p:cNvPicPr>
            <a:picLocks noChangeAspect="1"/>
          </p:cNvPicPr>
          <p:nvPr/>
        </p:nvPicPr>
        <p:blipFill>
          <a:blip r:embed="rId3" cstate="print"/>
          <a:srcRect r="2751" b="40275"/>
          <a:stretch>
            <a:fillRect/>
          </a:stretch>
        </p:blipFill>
        <p:spPr>
          <a:xfrm>
            <a:off x="2051720" y="4869160"/>
            <a:ext cx="4752528" cy="1418131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0509_1157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836712"/>
            <a:ext cx="7092280" cy="5319210"/>
          </a:xfrm>
          <a:prstGeom prst="rect">
            <a:avLst/>
          </a:prstGeom>
        </p:spPr>
      </p:pic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Презентация </a:t>
            </a:r>
            <a:r>
              <a:rPr lang="ru-RU" dirty="0" smtClean="0"/>
              <a:t>основана на рукописях </a:t>
            </a:r>
            <a:r>
              <a:rPr lang="ru-RU" dirty="0" err="1" smtClean="0"/>
              <a:t>Сивцевой</a:t>
            </a:r>
            <a:r>
              <a:rPr lang="ru-RU" dirty="0" smtClean="0"/>
              <a:t> – </a:t>
            </a:r>
            <a:r>
              <a:rPr lang="ru-RU" dirty="0" err="1" smtClean="0"/>
              <a:t>Ощепковой</a:t>
            </a:r>
            <a:r>
              <a:rPr lang="ru-RU" dirty="0" smtClean="0"/>
              <a:t> Т.И. и фотографиях из семейного альбома </a:t>
            </a:r>
            <a:r>
              <a:rPr lang="ru-RU" dirty="0" err="1" smtClean="0"/>
              <a:t>Ощепковой</a:t>
            </a:r>
            <a:r>
              <a:rPr lang="ru-RU" dirty="0" smtClean="0"/>
              <a:t> Г.Н.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Музыкальное сопровождение-</a:t>
            </a:r>
            <a:r>
              <a:rPr lang="en-US" sz="4000" dirty="0" smtClean="0"/>
              <a:t>https://</a:t>
            </a:r>
            <a:r>
              <a:rPr lang="en-US" sz="4000" dirty="0" smtClean="0"/>
              <a:t>ruo.morsmusic.org/track/28522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advClick="0" advTm="8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575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55754</Template>
  <TotalTime>217</TotalTime>
  <Words>336</Words>
  <Application>Microsoft Office PowerPoint</Application>
  <PresentationFormat>Экран (4:3)</PresentationFormat>
  <Paragraphs>47</Paragraphs>
  <Slides>24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55754</vt:lpstr>
      <vt:lpstr>Муниципальный патриотический краеведческий конкурс  «Люби и знай свой край родной»</vt:lpstr>
      <vt:lpstr>Слайд 2</vt:lpstr>
      <vt:lpstr>Слайд 3</vt:lpstr>
      <vt:lpstr>Из рукописей прабабушки…</vt:lpstr>
      <vt:lpstr>Слайд 5</vt:lpstr>
      <vt:lpstr>Читаю сухие  строки и цифры</vt:lpstr>
      <vt:lpstr>Молоденькие девчонки со школьной скамьи учатся  держать оружие и стрелять по мишени. А ведь совсем скоро их отправят на фронт, на передовую, где уже не учебные занятия, а реальный враг.  Враг, который не щадит никого! </vt:lpstr>
      <vt:lpstr>Прабабушка освобождала деревни Белоруссии, переправлялась через реку Сошь, Припять, Березину, Днепр, Неман.   « Вражеские самолёты бомбили мосты, дороги, переправы, города, деревни. Девчонки-зенитчицы защищали всё это, радовались каждому точному попаданию по вражеским самолётам. </vt:lpstr>
      <vt:lpstr>Во время затишья думается лишь о мирном времени до…войны  Огромной радостью было письмо из дома, ,,почитаешь новости, поплачешь, запоёшь  «Огонёк».</vt:lpstr>
      <vt:lpstr>Победу приближали как могли..</vt:lpstr>
      <vt:lpstr>Мечты о мирной жизни всё ближе. И вот уже хочется скинуть  гимнастёрку, надеть лёгкое платьице..</vt:lpstr>
      <vt:lpstr>Радостно, со слезами на глазах рукоплескали известиям  о Победе!  Враг повержен!</vt:lpstr>
      <vt:lpstr>За время военных событий награждена орденом Отечественной войны II степени и медалью «За победу над Германией».</vt:lpstr>
      <vt:lpstr>А дома ждут ученики  …</vt:lpstr>
      <vt:lpstr>Чтобы не повторилась беда!</vt:lpstr>
      <vt:lpstr>Слайд 16</vt:lpstr>
      <vt:lpstr> Мой прадедушка «в январе 1942 года, в 19 лет он прямо с новогоднего бала ушел под пули, под грохот орудий, под свист нескончаемых вьюг. Горек был солдатский хлеб, кровавы дороги войны, и всё это выпало ему испытать. Но он выстоял и вернулся в своё родное село. Осталась любовь к детям, к земле. И стал он преподавать в школе труд, рисование, военное дело.»</vt:lpstr>
      <vt:lpstr>Ощепкова Галина Николаевна- бабушка. Хранитель семейных реликвий и памяти о родных.</vt:lpstr>
      <vt:lpstr>Теперь я буду хранить и передавать историю героического пути прабабушки и прадедушки.</vt:lpstr>
      <vt:lpstr>Слайд 20</vt:lpstr>
      <vt:lpstr>Бессмертный полк</vt:lpstr>
      <vt:lpstr>Слайд 22</vt:lpstr>
      <vt:lpstr>Слайд 23</vt:lpstr>
      <vt:lpstr>   Презентация основана на рукописях Сивцевой – Ощепковой Т.И. и фотографиях из семейного альбома Ощепковой Г.Н.   Музыкальное сопровождение-https://ruo.morsmusic.org/track/28522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Муниципальный патриотический краеведческий конкурс  «Люби и знай свой край родной»</dc:title>
  <dc:creator>User</dc:creator>
  <cp:lastModifiedBy>User</cp:lastModifiedBy>
  <cp:revision>26</cp:revision>
  <dcterms:created xsi:type="dcterms:W3CDTF">2022-10-01T14:43:56Z</dcterms:created>
  <dcterms:modified xsi:type="dcterms:W3CDTF">2022-10-06T16:19:22Z</dcterms:modified>
</cp:coreProperties>
</file>