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87" r:id="rId3"/>
    <p:sldId id="259" r:id="rId4"/>
    <p:sldId id="290" r:id="rId5"/>
    <p:sldId id="293" r:id="rId6"/>
    <p:sldId id="304" r:id="rId7"/>
    <p:sldId id="288" r:id="rId8"/>
    <p:sldId id="274" r:id="rId9"/>
    <p:sldId id="303" r:id="rId10"/>
    <p:sldId id="275" r:id="rId11"/>
    <p:sldId id="306" r:id="rId12"/>
    <p:sldId id="258" r:id="rId13"/>
    <p:sldId id="284" r:id="rId14"/>
    <p:sldId id="283" r:id="rId15"/>
    <p:sldId id="297" r:id="rId16"/>
    <p:sldId id="294" r:id="rId17"/>
    <p:sldId id="305" r:id="rId18"/>
    <p:sldId id="299" r:id="rId19"/>
    <p:sldId id="298" r:id="rId20"/>
    <p:sldId id="307" r:id="rId21"/>
    <p:sldId id="285"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289" autoAdjust="0"/>
  </p:normalViewPr>
  <p:slideViewPr>
    <p:cSldViewPr snapToGrid="0">
      <p:cViewPr varScale="1">
        <p:scale>
          <a:sx n="44" d="100"/>
          <a:sy n="44" d="100"/>
        </p:scale>
        <p:origin x="1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AE2DB3-8505-435E-AFEB-315BC085BA12}" type="datetimeFigureOut">
              <a:rPr lang="ru-RU" smtClean="0"/>
              <a:t>20.10.2022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A28F7E-9777-4615-A192-353CB2915B1F}" type="slidenum">
              <a:rPr lang="ru-RU" smtClean="0"/>
              <a:t>‹#›</a:t>
            </a:fld>
            <a:endParaRPr lang="ru-RU"/>
          </a:p>
        </p:txBody>
      </p:sp>
    </p:spTree>
    <p:extLst>
      <p:ext uri="{BB962C8B-B14F-4D97-AF65-F5344CB8AC3E}">
        <p14:creationId xmlns:p14="http://schemas.microsoft.com/office/powerpoint/2010/main" val="2596751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3</a:t>
            </a:fld>
            <a:endParaRPr lang="ru-RU"/>
          </a:p>
        </p:txBody>
      </p:sp>
    </p:spTree>
    <p:extLst>
      <p:ext uri="{BB962C8B-B14F-4D97-AF65-F5344CB8AC3E}">
        <p14:creationId xmlns:p14="http://schemas.microsoft.com/office/powerpoint/2010/main" val="4019517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7</a:t>
            </a:fld>
            <a:endParaRPr lang="ru-RU"/>
          </a:p>
        </p:txBody>
      </p:sp>
    </p:spTree>
    <p:extLst>
      <p:ext uri="{BB962C8B-B14F-4D97-AF65-F5344CB8AC3E}">
        <p14:creationId xmlns:p14="http://schemas.microsoft.com/office/powerpoint/2010/main" val="3289873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 </a:t>
            </a:r>
            <a:r>
              <a:rPr lang="ru-RU" baseline="0" dirty="0" smtClean="0"/>
              <a:t>                                                                         </a:t>
            </a:r>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8</a:t>
            </a:fld>
            <a:endParaRPr lang="ru-RU"/>
          </a:p>
        </p:txBody>
      </p:sp>
    </p:spTree>
    <p:extLst>
      <p:ext uri="{BB962C8B-B14F-4D97-AF65-F5344CB8AC3E}">
        <p14:creationId xmlns:p14="http://schemas.microsoft.com/office/powerpoint/2010/main" val="847050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                                            </a:t>
            </a:r>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10</a:t>
            </a:fld>
            <a:endParaRPr lang="ru-RU"/>
          </a:p>
        </p:txBody>
      </p:sp>
    </p:spTree>
    <p:extLst>
      <p:ext uri="{BB962C8B-B14F-4D97-AF65-F5344CB8AC3E}">
        <p14:creationId xmlns:p14="http://schemas.microsoft.com/office/powerpoint/2010/main" val="2520005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11</a:t>
            </a:fld>
            <a:endParaRPr lang="ru-RU"/>
          </a:p>
        </p:txBody>
      </p:sp>
    </p:spTree>
    <p:extLst>
      <p:ext uri="{BB962C8B-B14F-4D97-AF65-F5344CB8AC3E}">
        <p14:creationId xmlns:p14="http://schemas.microsoft.com/office/powerpoint/2010/main" val="3596536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12</a:t>
            </a:fld>
            <a:endParaRPr lang="ru-RU"/>
          </a:p>
        </p:txBody>
      </p:sp>
    </p:spTree>
    <p:extLst>
      <p:ext uri="{BB962C8B-B14F-4D97-AF65-F5344CB8AC3E}">
        <p14:creationId xmlns:p14="http://schemas.microsoft.com/office/powerpoint/2010/main" val="4111023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13</a:t>
            </a:fld>
            <a:endParaRPr lang="ru-RU"/>
          </a:p>
        </p:txBody>
      </p:sp>
    </p:spTree>
    <p:extLst>
      <p:ext uri="{BB962C8B-B14F-4D97-AF65-F5344CB8AC3E}">
        <p14:creationId xmlns:p14="http://schemas.microsoft.com/office/powerpoint/2010/main" val="1984343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14</a:t>
            </a:fld>
            <a:endParaRPr lang="ru-RU"/>
          </a:p>
        </p:txBody>
      </p:sp>
    </p:spTree>
    <p:extLst>
      <p:ext uri="{BB962C8B-B14F-4D97-AF65-F5344CB8AC3E}">
        <p14:creationId xmlns:p14="http://schemas.microsoft.com/office/powerpoint/2010/main" val="863788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15</a:t>
            </a:fld>
            <a:endParaRPr lang="ru-RU"/>
          </a:p>
        </p:txBody>
      </p:sp>
    </p:spTree>
    <p:extLst>
      <p:ext uri="{BB962C8B-B14F-4D97-AF65-F5344CB8AC3E}">
        <p14:creationId xmlns:p14="http://schemas.microsoft.com/office/powerpoint/2010/main" val="515128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16</a:t>
            </a:fld>
            <a:endParaRPr lang="ru-RU"/>
          </a:p>
        </p:txBody>
      </p:sp>
    </p:spTree>
    <p:extLst>
      <p:ext uri="{BB962C8B-B14F-4D97-AF65-F5344CB8AC3E}">
        <p14:creationId xmlns:p14="http://schemas.microsoft.com/office/powerpoint/2010/main" val="2332332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18</a:t>
            </a:fld>
            <a:endParaRPr lang="ru-RU"/>
          </a:p>
        </p:txBody>
      </p:sp>
    </p:spTree>
    <p:extLst>
      <p:ext uri="{BB962C8B-B14F-4D97-AF65-F5344CB8AC3E}">
        <p14:creationId xmlns:p14="http://schemas.microsoft.com/office/powerpoint/2010/main" val="2172845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20</a:t>
            </a:fld>
            <a:endParaRPr lang="ru-RU"/>
          </a:p>
        </p:txBody>
      </p:sp>
    </p:spTree>
    <p:extLst>
      <p:ext uri="{BB962C8B-B14F-4D97-AF65-F5344CB8AC3E}">
        <p14:creationId xmlns:p14="http://schemas.microsoft.com/office/powerpoint/2010/main" val="89394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Спасибо за внимание.</a:t>
            </a:r>
            <a:endParaRPr lang="ru-RU" dirty="0"/>
          </a:p>
        </p:txBody>
      </p:sp>
      <p:sp>
        <p:nvSpPr>
          <p:cNvPr id="4" name="Номер слайда 3"/>
          <p:cNvSpPr>
            <a:spLocks noGrp="1"/>
          </p:cNvSpPr>
          <p:nvPr>
            <p:ph type="sldNum" sz="quarter" idx="10"/>
          </p:nvPr>
        </p:nvSpPr>
        <p:spPr/>
        <p:txBody>
          <a:bodyPr/>
          <a:lstStyle/>
          <a:p>
            <a:fld id="{1DA28F7E-9777-4615-A192-353CB2915B1F}" type="slidenum">
              <a:rPr lang="ru-RU" smtClean="0"/>
              <a:t>21</a:t>
            </a:fld>
            <a:endParaRPr lang="ru-RU"/>
          </a:p>
        </p:txBody>
      </p:sp>
    </p:spTree>
    <p:extLst>
      <p:ext uri="{BB962C8B-B14F-4D97-AF65-F5344CB8AC3E}">
        <p14:creationId xmlns:p14="http://schemas.microsoft.com/office/powerpoint/2010/main" val="110970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CE779EE-F42A-4B70-A3B0-33CD8D04B95F}" type="datetimeFigureOut">
              <a:rPr lang="ru-RU" smtClean="0"/>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25076729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CE779EE-F42A-4B70-A3B0-33CD8D04B95F}" type="datetimeFigureOut">
              <a:rPr lang="ru-RU" smtClean="0"/>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3828099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CE779EE-F42A-4B70-A3B0-33CD8D04B95F}" type="datetimeFigureOut">
              <a:rPr lang="ru-RU" smtClean="0"/>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35497387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CE779EE-F42A-4B70-A3B0-33CD8D04B95F}" type="datetimeFigureOut">
              <a:rPr lang="ru-RU" smtClean="0"/>
              <a:t>20.10.2022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21242548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CE779EE-F42A-4B70-A3B0-33CD8D04B95F}" type="datetimeFigureOut">
              <a:rPr lang="ru-RU" smtClean="0"/>
              <a:t>20.10.2022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37924342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CE779EE-F42A-4B70-A3B0-33CD8D04B95F}" type="datetimeFigureOut">
              <a:rPr lang="ru-RU" smtClean="0"/>
              <a:t>20.10.2022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21698738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CE779EE-F42A-4B70-A3B0-33CD8D04B95F}" type="datetimeFigureOut">
              <a:rPr lang="ru-RU" smtClean="0"/>
              <a:t>20.10.2022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2608459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CE779EE-F42A-4B70-A3B0-33CD8D04B95F}" type="datetimeFigureOut">
              <a:rPr lang="ru-RU" smtClean="0"/>
              <a:t>20.10.2022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3259912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CE779EE-F42A-4B70-A3B0-33CD8D04B95F}" type="datetimeFigureOut">
              <a:rPr lang="ru-RU" smtClean="0"/>
              <a:t>20.10.2022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418418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CE779EE-F42A-4B70-A3B0-33CD8D04B95F}" type="datetimeFigureOut">
              <a:rPr lang="ru-RU" smtClean="0"/>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6899293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CE779EE-F42A-4B70-A3B0-33CD8D04B95F}" type="datetimeFigureOut">
              <a:rPr lang="ru-RU" smtClean="0"/>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0D27BA-6745-4A3E-BD1F-BE3857A3A5C8}" type="slidenum">
              <a:rPr lang="ru-RU" smtClean="0"/>
              <a:t>‹#›</a:t>
            </a:fld>
            <a:endParaRPr lang="ru-RU"/>
          </a:p>
        </p:txBody>
      </p:sp>
    </p:spTree>
    <p:extLst>
      <p:ext uri="{BB962C8B-B14F-4D97-AF65-F5344CB8AC3E}">
        <p14:creationId xmlns:p14="http://schemas.microsoft.com/office/powerpoint/2010/main" val="4868288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E779EE-F42A-4B70-A3B0-33CD8D04B95F}" type="datetimeFigureOut">
              <a:rPr lang="ru-RU" smtClean="0"/>
              <a:t>20.10.2022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0D27BA-6745-4A3E-BD1F-BE3857A3A5C8}" type="slidenum">
              <a:rPr lang="ru-RU" smtClean="0"/>
              <a:t>‹#›</a:t>
            </a:fld>
            <a:endParaRPr lang="ru-RU"/>
          </a:p>
        </p:txBody>
      </p:sp>
    </p:spTree>
    <p:extLst>
      <p:ext uri="{BB962C8B-B14F-4D97-AF65-F5344CB8AC3E}">
        <p14:creationId xmlns:p14="http://schemas.microsoft.com/office/powerpoint/2010/main" val="3486459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17.jp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30.jpg"/><Relationship Id="rId5" Type="http://schemas.openxmlformats.org/officeDocument/2006/relationships/image" Target="../media/image29.jpeg"/><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38.jpeg"/><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6.xml"/><Relationship Id="rId4" Type="http://schemas.openxmlformats.org/officeDocument/2006/relationships/image" Target="../media/image41.jpe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dic.academic.ru/dic.nsf/ruwiki/1663123"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openDmnd">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9794" y="174171"/>
            <a:ext cx="11672206" cy="4724400"/>
          </a:xfrm>
        </p:spPr>
        <p:txBody>
          <a:bodyPr>
            <a:noAutofit/>
          </a:bodyPr>
          <a:lstStyle/>
          <a:p>
            <a:r>
              <a:rPr lang="ru-RU" sz="3600" dirty="0" smtClean="0"/>
              <a:t/>
            </a:r>
            <a:br>
              <a:rPr lang="ru-RU" sz="3600" dirty="0" smtClean="0"/>
            </a:br>
            <a:r>
              <a:rPr lang="ru-RU" sz="3600" dirty="0"/>
              <a:t/>
            </a:r>
            <a:br>
              <a:rPr lang="ru-RU" sz="3600" dirty="0"/>
            </a:br>
            <a:r>
              <a:rPr lang="ru-RU" sz="3600" dirty="0" smtClean="0"/>
              <a:t/>
            </a:r>
            <a:br>
              <a:rPr lang="ru-RU" sz="3600" dirty="0" smtClean="0"/>
            </a:br>
            <a:r>
              <a:rPr lang="ru-RU" sz="4000" i="1" dirty="0" smtClean="0">
                <a:latin typeface="Times New Roman" panose="02020603050405020304" pitchFamily="18" charset="0"/>
                <a:cs typeface="Times New Roman" panose="02020603050405020304" pitchFamily="18" charset="0"/>
              </a:rPr>
              <a:t>Виртуальная мини-экскурсия по п. Восточный</a:t>
            </a:r>
            <a:r>
              <a:rPr lang="ru-RU" sz="4000" dirty="0" smtClean="0">
                <a:latin typeface="Times New Roman" panose="02020603050405020304" pitchFamily="18" charset="0"/>
                <a:cs typeface="Times New Roman" panose="02020603050405020304" pitchFamily="18" charset="0"/>
              </a:rPr>
              <a:t/>
            </a:r>
            <a:br>
              <a:rPr lang="ru-RU" sz="4000" dirty="0" smtClean="0">
                <a:latin typeface="Times New Roman" panose="02020603050405020304" pitchFamily="18" charset="0"/>
                <a:cs typeface="Times New Roman" panose="02020603050405020304" pitchFamily="18" charset="0"/>
              </a:rPr>
            </a:br>
            <a:r>
              <a:rPr lang="ru-RU" sz="4000" dirty="0" smtClean="0">
                <a:latin typeface="Times New Roman" panose="02020603050405020304" pitchFamily="18" charset="0"/>
                <a:cs typeface="Times New Roman" panose="02020603050405020304" pitchFamily="18" charset="0"/>
              </a:rPr>
              <a:t>тема:</a:t>
            </a:r>
            <a:r>
              <a:rPr lang="ru-RU" sz="4000" dirty="0" smtClean="0">
                <a:solidFill>
                  <a:srgbClr val="FF0000"/>
                </a:solidFill>
                <a:latin typeface="Times New Roman" panose="02020603050405020304" pitchFamily="18" charset="0"/>
                <a:cs typeface="Times New Roman" panose="02020603050405020304" pitchFamily="18" charset="0"/>
              </a:rPr>
              <a:t> «Мой посёлок, мой край любимый» </a:t>
            </a:r>
            <a:br>
              <a:rPr lang="ru-RU" sz="4000" dirty="0" smtClean="0">
                <a:solidFill>
                  <a:srgbClr val="FF0000"/>
                </a:solidFill>
                <a:latin typeface="Times New Roman" panose="02020603050405020304" pitchFamily="18" charset="0"/>
                <a:cs typeface="Times New Roman" panose="02020603050405020304" pitchFamily="18" charset="0"/>
              </a:rPr>
            </a:br>
            <a:r>
              <a:rPr lang="ru-RU" sz="2800" dirty="0" err="1" smtClean="0">
                <a:latin typeface="Times New Roman" panose="02020603050405020304" pitchFamily="18" charset="0"/>
                <a:cs typeface="Times New Roman" panose="02020603050405020304" pitchFamily="18" charset="0"/>
              </a:rPr>
              <a:t>Сосьвинского</a:t>
            </a:r>
            <a:r>
              <a:rPr lang="ru-RU" sz="2800" dirty="0" smtClean="0">
                <a:latin typeface="Times New Roman" panose="02020603050405020304" pitchFamily="18" charset="0"/>
                <a:cs typeface="Times New Roman" panose="02020603050405020304" pitchFamily="18" charset="0"/>
              </a:rPr>
              <a:t> городского округа</a:t>
            </a:r>
            <a:br>
              <a:rPr lang="ru-RU" sz="2800" dirty="0" smtClean="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А</a:t>
            </a:r>
            <a:r>
              <a:rPr lang="ru-RU" sz="2800" dirty="0" smtClean="0">
                <a:latin typeface="Times New Roman" panose="02020603050405020304" pitchFamily="18" charset="0"/>
                <a:cs typeface="Times New Roman" panose="02020603050405020304" pitchFamily="18" charset="0"/>
              </a:rPr>
              <a:t>втор: </a:t>
            </a:r>
            <a:r>
              <a:rPr lang="ru-RU" sz="4000" dirty="0" err="1" smtClean="0">
                <a:latin typeface="Times New Roman" panose="02020603050405020304" pitchFamily="18" charset="0"/>
                <a:cs typeface="Times New Roman" panose="02020603050405020304" pitchFamily="18" charset="0"/>
              </a:rPr>
              <a:t>Герасёва</a:t>
            </a:r>
            <a:r>
              <a:rPr lang="ru-RU" sz="4000" dirty="0" smtClean="0">
                <a:latin typeface="Times New Roman" panose="02020603050405020304" pitchFamily="18" charset="0"/>
                <a:cs typeface="Times New Roman" panose="02020603050405020304" pitchFamily="18" charset="0"/>
              </a:rPr>
              <a:t> Владислава Аркадьевна, 10 лет, обучающаяся 4 класса</a:t>
            </a:r>
            <a:r>
              <a:rPr lang="ru-RU" sz="3600" dirty="0" smtClean="0">
                <a:latin typeface="Times New Roman" panose="02020603050405020304" pitchFamily="18" charset="0"/>
                <a:cs typeface="Times New Roman" panose="02020603050405020304" pitchFamily="18" charset="0"/>
              </a:rPr>
              <a:t/>
            </a:r>
            <a:br>
              <a:rPr lang="ru-RU" sz="36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Свердловской области, </a:t>
            </a:r>
            <a:r>
              <a:rPr lang="ru-RU" sz="2800" dirty="0" err="1" smtClean="0">
                <a:latin typeface="Times New Roman" panose="02020603050405020304" pitchFamily="18" charset="0"/>
                <a:cs typeface="Times New Roman" panose="02020603050405020304" pitchFamily="18" charset="0"/>
              </a:rPr>
              <a:t>Серовского</a:t>
            </a:r>
            <a:r>
              <a:rPr lang="ru-RU" sz="2800" dirty="0" smtClean="0">
                <a:latin typeface="Times New Roman" panose="02020603050405020304" pitchFamily="18" charset="0"/>
                <a:cs typeface="Times New Roman" panose="02020603050405020304" pitchFamily="18" charset="0"/>
              </a:rPr>
              <a:t> района, п. Восточный</a:t>
            </a:r>
            <a:br>
              <a:rPr lang="ru-RU" sz="28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              Филиал МБОУ ДО ДДТ п Сосьва в п. Восточный</a:t>
            </a:r>
            <a:br>
              <a:rPr lang="ru-RU" sz="28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объединение </a:t>
            </a:r>
            <a:r>
              <a:rPr lang="ru-RU" sz="2800" dirty="0" smtClean="0">
                <a:latin typeface="Times New Roman" panose="02020603050405020304" pitchFamily="18" charset="0"/>
                <a:cs typeface="Times New Roman" panose="02020603050405020304" pitchFamily="18" charset="0"/>
              </a:rPr>
              <a:t>«Турист»</a:t>
            </a:r>
            <a:br>
              <a:rPr lang="ru-RU" sz="2800" dirty="0" smtClean="0">
                <a:latin typeface="Times New Roman" panose="02020603050405020304" pitchFamily="18" charset="0"/>
                <a:cs typeface="Times New Roman" panose="02020603050405020304" pitchFamily="18" charset="0"/>
              </a:rPr>
            </a:br>
            <a:r>
              <a:rPr lang="ru-RU" sz="4000" dirty="0" smtClean="0"/>
              <a:t/>
            </a:r>
            <a:br>
              <a:rPr lang="ru-RU" sz="4000" dirty="0" smtClean="0"/>
            </a:br>
            <a:endParaRPr lang="ru-RU" sz="4000" dirty="0"/>
          </a:p>
        </p:txBody>
      </p:sp>
      <p:sp>
        <p:nvSpPr>
          <p:cNvPr id="3" name="Подзаголовок 2"/>
          <p:cNvSpPr>
            <a:spLocks noGrp="1"/>
          </p:cNvSpPr>
          <p:nvPr>
            <p:ph type="subTitle" idx="1"/>
          </p:nvPr>
        </p:nvSpPr>
        <p:spPr>
          <a:xfrm>
            <a:off x="6858000" y="4114800"/>
            <a:ext cx="4714407" cy="2046513"/>
          </a:xfrm>
        </p:spPr>
        <p:txBody>
          <a:bodyPr>
            <a:noAutofit/>
          </a:bodyPr>
          <a:lstStyle/>
          <a:p>
            <a:r>
              <a:rPr lang="ru-RU" dirty="0">
                <a:latin typeface="Times New Roman" panose="02020603050405020304" pitchFamily="18" charset="0"/>
                <a:cs typeface="Times New Roman" panose="02020603050405020304" pitchFamily="18" charset="0"/>
              </a:rPr>
              <a:t>П</a:t>
            </a:r>
            <a:r>
              <a:rPr lang="ru-RU" dirty="0" smtClean="0">
                <a:latin typeface="Times New Roman" panose="02020603050405020304" pitchFamily="18" charset="0"/>
                <a:cs typeface="Times New Roman" panose="02020603050405020304" pitchFamily="18" charset="0"/>
              </a:rPr>
              <a:t>едагог дополнительного образования </a:t>
            </a:r>
          </a:p>
          <a:p>
            <a:r>
              <a:rPr lang="ru-RU" sz="2800" dirty="0" smtClean="0">
                <a:latin typeface="Times New Roman" panose="02020603050405020304" pitchFamily="18" charset="0"/>
                <a:cs typeface="Times New Roman" panose="02020603050405020304" pitchFamily="18" charset="0"/>
              </a:rPr>
              <a:t>Гомонова  Светлана  Николаевна</a:t>
            </a:r>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t="8889" r="26296" b="13968"/>
          <a:stretch/>
        </p:blipFill>
        <p:spPr>
          <a:xfrm>
            <a:off x="519795" y="3218632"/>
            <a:ext cx="2397576" cy="3345935"/>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1470" y="4019548"/>
            <a:ext cx="2982686" cy="2237015"/>
          </a:xfrm>
          <a:prstGeom prst="rect">
            <a:avLst/>
          </a:prstGeom>
        </p:spPr>
      </p:pic>
    </p:spTree>
    <p:extLst>
      <p:ext uri="{BB962C8B-B14F-4D97-AF65-F5344CB8AC3E}">
        <p14:creationId xmlns:p14="http://schemas.microsoft.com/office/powerpoint/2010/main" val="743837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199914" cy="1637846"/>
          </a:xfrm>
        </p:spPr>
        <p:txBody>
          <a:bodyPr>
            <a:noAutofit/>
          </a:bodyPr>
          <a:lstStyle/>
          <a:p>
            <a:r>
              <a:rPr lang="ru-RU" sz="2800" b="1" dirty="0" smtClean="0">
                <a:latin typeface="Times New Roman" panose="02020603050405020304" pitchFamily="18" charset="0"/>
                <a:cs typeface="Times New Roman" panose="02020603050405020304" pitchFamily="18" charset="0"/>
              </a:rPr>
              <a:t>Цель виртуальной мини-экскурсии</a:t>
            </a:r>
            <a:r>
              <a:rPr lang="ru-RU" sz="2800" dirty="0" smtClean="0">
                <a:latin typeface="Times New Roman" panose="02020603050405020304" pitchFamily="18" charset="0"/>
                <a:cs typeface="Times New Roman" panose="02020603050405020304" pitchFamily="18" charset="0"/>
              </a:rPr>
              <a:t>: систематизация и закрепление знаний о родном посёлке, о важных местах и предприятиях, учреждениях. </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2002971"/>
            <a:ext cx="10515600" cy="4347359"/>
          </a:xfrm>
        </p:spPr>
        <p:txBody>
          <a:bodyPr>
            <a:normAutofit fontScale="25000" lnSpcReduction="20000"/>
          </a:bodyPr>
          <a:lstStyle/>
          <a:p>
            <a:r>
              <a:rPr lang="ru-RU" sz="9600" b="1" dirty="0">
                <a:latin typeface="Times New Roman" panose="02020603050405020304" pitchFamily="18" charset="0"/>
                <a:cs typeface="Times New Roman" panose="02020603050405020304" pitchFamily="18" charset="0"/>
              </a:rPr>
              <a:t>Задачи:</a:t>
            </a:r>
            <a:endParaRPr lang="ru-RU" sz="9600" dirty="0">
              <a:latin typeface="Times New Roman" panose="02020603050405020304" pitchFamily="18" charset="0"/>
              <a:cs typeface="Times New Roman" panose="02020603050405020304" pitchFamily="18" charset="0"/>
            </a:endParaRPr>
          </a:p>
          <a:p>
            <a:r>
              <a:rPr lang="ru-RU" sz="8000" b="1" dirty="0">
                <a:latin typeface="Times New Roman" panose="02020603050405020304" pitchFamily="18" charset="0"/>
                <a:cs typeface="Times New Roman" panose="02020603050405020304" pitchFamily="18" charset="0"/>
              </a:rPr>
              <a:t>Обучающие:</a:t>
            </a:r>
            <a:endParaRPr lang="ru-RU" sz="8000" dirty="0">
              <a:latin typeface="Times New Roman" panose="02020603050405020304" pitchFamily="18" charset="0"/>
              <a:cs typeface="Times New Roman" panose="02020603050405020304" pitchFamily="18" charset="0"/>
            </a:endParaRPr>
          </a:p>
          <a:p>
            <a:r>
              <a:rPr lang="ru-RU" sz="9600" dirty="0" smtClean="0">
                <a:latin typeface="Times New Roman" panose="02020603050405020304" pitchFamily="18" charset="0"/>
                <a:cs typeface="Times New Roman" panose="02020603050405020304" pitchFamily="18" charset="0"/>
              </a:rPr>
              <a:t>-познакомить посетителей виртуальной экскурсии  с историческим и культурным наследием п. Восточный СГО;</a:t>
            </a:r>
            <a:endParaRPr lang="ru-RU" sz="9600" dirty="0">
              <a:latin typeface="Times New Roman" panose="02020603050405020304" pitchFamily="18" charset="0"/>
              <a:cs typeface="Times New Roman" panose="02020603050405020304" pitchFamily="18" charset="0"/>
            </a:endParaRPr>
          </a:p>
          <a:p>
            <a:r>
              <a:rPr lang="ru-RU" sz="9600" dirty="0" smtClean="0">
                <a:latin typeface="Times New Roman" panose="02020603050405020304" pitchFamily="18" charset="0"/>
                <a:cs typeface="Times New Roman" panose="02020603050405020304" pitchFamily="18" charset="0"/>
              </a:rPr>
              <a:t>-сформировать навыки ориентирования в значимых местах п. Восточный СГО.</a:t>
            </a:r>
            <a:endParaRPr lang="ru-RU" sz="9600" dirty="0">
              <a:latin typeface="Times New Roman" panose="02020603050405020304" pitchFamily="18" charset="0"/>
              <a:cs typeface="Times New Roman" panose="02020603050405020304" pitchFamily="18" charset="0"/>
            </a:endParaRPr>
          </a:p>
          <a:p>
            <a:pPr marL="0" indent="0">
              <a:buNone/>
            </a:pPr>
            <a:r>
              <a:rPr lang="ru-RU" sz="8000" b="1" dirty="0">
                <a:latin typeface="Times New Roman" panose="02020603050405020304" pitchFamily="18" charset="0"/>
                <a:cs typeface="Times New Roman" panose="02020603050405020304" pitchFamily="18" charset="0"/>
              </a:rPr>
              <a:t>Развивающие:</a:t>
            </a:r>
            <a:endParaRPr lang="ru-RU" sz="8000" dirty="0">
              <a:latin typeface="Times New Roman" panose="02020603050405020304" pitchFamily="18" charset="0"/>
              <a:cs typeface="Times New Roman" panose="02020603050405020304" pitchFamily="18" charset="0"/>
            </a:endParaRPr>
          </a:p>
          <a:p>
            <a:r>
              <a:rPr lang="ru-RU" sz="9600" dirty="0">
                <a:latin typeface="Times New Roman" panose="02020603050405020304" pitchFamily="18" charset="0"/>
                <a:cs typeface="Times New Roman" panose="02020603050405020304" pitchFamily="18" charset="0"/>
              </a:rPr>
              <a:t>-</a:t>
            </a:r>
            <a:r>
              <a:rPr lang="ru-RU" sz="9600" dirty="0" smtClean="0">
                <a:latin typeface="Times New Roman" panose="02020603050405020304" pitchFamily="18" charset="0"/>
                <a:cs typeface="Times New Roman" panose="02020603050405020304" pitchFamily="18" charset="0"/>
              </a:rPr>
              <a:t>развить познавательный интерес к родным местам , навыки к исследовательской деятельности;</a:t>
            </a:r>
            <a:endParaRPr lang="ru-RU" sz="9600" dirty="0">
              <a:latin typeface="Times New Roman" panose="02020603050405020304" pitchFamily="18" charset="0"/>
              <a:cs typeface="Times New Roman" panose="02020603050405020304" pitchFamily="18" charset="0"/>
            </a:endParaRPr>
          </a:p>
          <a:p>
            <a:r>
              <a:rPr lang="ru-RU" sz="9600" dirty="0">
                <a:latin typeface="Times New Roman" panose="02020603050405020304" pitchFamily="18" charset="0"/>
                <a:cs typeface="Times New Roman" panose="02020603050405020304" pitchFamily="18" charset="0"/>
              </a:rPr>
              <a:t>-развить </a:t>
            </a:r>
            <a:r>
              <a:rPr lang="ru-RU" sz="9600" dirty="0" smtClean="0">
                <a:latin typeface="Times New Roman" panose="02020603050405020304" pitchFamily="18" charset="0"/>
                <a:cs typeface="Times New Roman" panose="02020603050405020304" pitchFamily="18" charset="0"/>
              </a:rPr>
              <a:t>любознательность. </a:t>
            </a:r>
            <a:endParaRPr lang="ru-RU" sz="9600" dirty="0">
              <a:latin typeface="Times New Roman" panose="02020603050405020304" pitchFamily="18" charset="0"/>
              <a:cs typeface="Times New Roman" panose="02020603050405020304" pitchFamily="18" charset="0"/>
            </a:endParaRPr>
          </a:p>
          <a:p>
            <a:r>
              <a:rPr lang="ru-RU" sz="8000" b="1" dirty="0">
                <a:latin typeface="Times New Roman" panose="02020603050405020304" pitchFamily="18" charset="0"/>
                <a:cs typeface="Times New Roman" panose="02020603050405020304" pitchFamily="18" charset="0"/>
              </a:rPr>
              <a:t>Воспитательные:</a:t>
            </a:r>
            <a:endParaRPr lang="ru-RU" sz="8000" dirty="0">
              <a:latin typeface="Times New Roman" panose="02020603050405020304" pitchFamily="18" charset="0"/>
              <a:cs typeface="Times New Roman" panose="02020603050405020304" pitchFamily="18" charset="0"/>
            </a:endParaRPr>
          </a:p>
          <a:p>
            <a:r>
              <a:rPr lang="ru-RU" sz="9600" dirty="0">
                <a:latin typeface="Times New Roman" panose="02020603050405020304" pitchFamily="18" charset="0"/>
                <a:cs typeface="Times New Roman" panose="02020603050405020304" pitchFamily="18" charset="0"/>
              </a:rPr>
              <a:t>- воспитать уверенность в себе;</a:t>
            </a:r>
          </a:p>
          <a:p>
            <a:r>
              <a:rPr lang="ru-RU" sz="9600" dirty="0">
                <a:latin typeface="Times New Roman" panose="02020603050405020304" pitchFamily="18" charset="0"/>
                <a:cs typeface="Times New Roman" panose="02020603050405020304" pitchFamily="18" charset="0"/>
              </a:rPr>
              <a:t>-</a:t>
            </a:r>
            <a:r>
              <a:rPr lang="ru-RU" sz="9600" dirty="0" smtClean="0">
                <a:latin typeface="Times New Roman" panose="02020603050405020304" pitchFamily="18" charset="0"/>
                <a:cs typeface="Times New Roman" panose="02020603050405020304" pitchFamily="18" charset="0"/>
              </a:rPr>
              <a:t>воспитать чувства патриотизма, любви к своей малой Родине.</a:t>
            </a:r>
            <a:endParaRPr lang="ru-RU" sz="9600" dirty="0">
              <a:latin typeface="Times New Roman" panose="02020603050405020304" pitchFamily="18" charset="0"/>
              <a:cs typeface="Times New Roman" panose="02020603050405020304" pitchFamily="18" charset="0"/>
            </a:endParaRPr>
          </a:p>
          <a:p>
            <a:pPr marL="0" indent="0">
              <a:buNone/>
            </a:pPr>
            <a:endParaRPr lang="ru-RU" sz="9600" dirty="0"/>
          </a:p>
          <a:p>
            <a:endParaRPr lang="ru-RU" dirty="0"/>
          </a:p>
        </p:txBody>
      </p:sp>
      <p:pic>
        <p:nvPicPr>
          <p:cNvPr id="6" name="Рисунок 5"/>
          <p:cNvPicPr>
            <a:picLocks noChangeAspect="1"/>
          </p:cNvPicPr>
          <p:nvPr/>
        </p:nvPicPr>
        <p:blipFill rotWithShape="1">
          <a:blip r:embed="rId2">
            <a:extLst>
              <a:ext uri="{28A0092B-C50C-407E-A947-70E740481C1C}">
                <a14:useLocalDpi xmlns:a14="http://schemas.microsoft.com/office/drawing/2010/main" val="0"/>
              </a:ext>
            </a:extLst>
          </a:blip>
          <a:srcRect l="15817" t="1899" r="14568" b="-1899"/>
          <a:stretch/>
        </p:blipFill>
        <p:spPr>
          <a:xfrm>
            <a:off x="9796714" y="3861048"/>
            <a:ext cx="1916741" cy="2753351"/>
          </a:xfrm>
          <a:prstGeom prst="rect">
            <a:avLst/>
          </a:prstGeom>
        </p:spPr>
      </p:pic>
    </p:spTree>
    <p:extLst>
      <p:ext uri="{BB962C8B-B14F-4D97-AF65-F5344CB8AC3E}">
        <p14:creationId xmlns:p14="http://schemas.microsoft.com/office/powerpoint/2010/main" val="5116169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4550230" y="217714"/>
            <a:ext cx="7641770" cy="6349489"/>
          </a:xfrm>
        </p:spPr>
        <p:txBody>
          <a:bodyPr>
            <a:normAutofit fontScale="90000"/>
          </a:bodyPr>
          <a:lstStyle/>
          <a:p>
            <a:r>
              <a:rPr lang="ru-RU" sz="3600" i="1" dirty="0" smtClean="0">
                <a:solidFill>
                  <a:srgbClr val="FF0000"/>
                </a:solidFill>
                <a:latin typeface="Times New Roman" panose="02020603050405020304" pitchFamily="18" charset="0"/>
                <a:cs typeface="Times New Roman" panose="02020603050405020304" pitchFamily="18" charset="0"/>
              </a:rPr>
              <a:t>Восточный</a:t>
            </a:r>
            <a:r>
              <a:rPr lang="ru-RU" sz="2800" dirty="0" smtClean="0">
                <a:latin typeface="Times New Roman" panose="02020603050405020304" pitchFamily="18" charset="0"/>
                <a:cs typeface="Times New Roman" panose="02020603050405020304" pitchFamily="18" charset="0"/>
              </a:rPr>
              <a:t> – посёлок в </a:t>
            </a:r>
            <a:r>
              <a:rPr lang="ru-RU" sz="2800" dirty="0" err="1" smtClean="0">
                <a:latin typeface="Times New Roman" panose="02020603050405020304" pitchFamily="18" charset="0"/>
                <a:cs typeface="Times New Roman" panose="02020603050405020304" pitchFamily="18" charset="0"/>
              </a:rPr>
              <a:t>Серовском</a:t>
            </a:r>
            <a:r>
              <a:rPr lang="ru-RU" sz="2800" dirty="0" smtClean="0">
                <a:latin typeface="Times New Roman" panose="02020603050405020304" pitchFamily="18" charset="0"/>
                <a:cs typeface="Times New Roman" panose="02020603050405020304" pitchFamily="18" charset="0"/>
              </a:rPr>
              <a:t> районе Свердловской области России, входит в состав СГО. С октября 2004 года рабочий посёлок Восточный был отнесён к категории сельских населённых пунктах и расположен на высоком левом берегу реки Туры, в 42 километрах (по автотрассе в 46 километрах)к югу от посёлка Сосьва, в 114 километра к юго-востоку от города Серова (по автотрассе в 154 километрах)  на Марковых горах. На 1 марта 2022 года по оценке Федеральной службы государственной статистики численность населения посёлка Восточный Свердловской области  составляет 4 170 человек.  В нём проживают люди разных национальностей: русские, татары, удмурты, украинцы и </a:t>
            </a:r>
            <a:r>
              <a:rPr lang="ru-RU" sz="2800" dirty="0" err="1" smtClean="0">
                <a:latin typeface="Times New Roman" panose="02020603050405020304" pitchFamily="18" charset="0"/>
                <a:cs typeface="Times New Roman" panose="02020603050405020304" pitchFamily="18" charset="0"/>
              </a:rPr>
              <a:t>д.р</a:t>
            </a:r>
            <a:r>
              <a:rPr lang="ru-RU" sz="2800" dirty="0" smtClean="0">
                <a:latin typeface="Times New Roman" panose="02020603050405020304" pitchFamily="18" charset="0"/>
                <a:cs typeface="Times New Roman" panose="02020603050405020304" pitchFamily="18" charset="0"/>
              </a:rPr>
              <a:t>. Все живут в дружбе и согласии. 1955-1956-был построен лесозавод. 1965году посёлок вошел в состав </a:t>
            </a:r>
            <a:r>
              <a:rPr lang="ru-RU" sz="2800" dirty="0" err="1">
                <a:latin typeface="Times New Roman" panose="02020603050405020304" pitchFamily="18" charset="0"/>
                <a:cs typeface="Times New Roman" panose="02020603050405020304" pitchFamily="18" charset="0"/>
              </a:rPr>
              <a:t>С</a:t>
            </a:r>
            <a:r>
              <a:rPr lang="ru-RU" sz="2800" dirty="0" err="1" smtClean="0">
                <a:latin typeface="Times New Roman" panose="02020603050405020304" pitchFamily="18" charset="0"/>
                <a:cs typeface="Times New Roman" panose="02020603050405020304" pitchFamily="18" charset="0"/>
              </a:rPr>
              <a:t>еровского</a:t>
            </a:r>
            <a:r>
              <a:rPr lang="ru-RU" sz="2800" dirty="0" smtClean="0">
                <a:latin typeface="Times New Roman" panose="02020603050405020304" pitchFamily="18" charset="0"/>
                <a:cs typeface="Times New Roman" panose="02020603050405020304" pitchFamily="18" charset="0"/>
              </a:rPr>
              <a:t> района.</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459" y="3407625"/>
            <a:ext cx="4212770" cy="3159578"/>
          </a:xfrm>
          <a:prstGeom prst="rect">
            <a:avLst/>
          </a:prstGeom>
        </p:spPr>
      </p:pic>
      <p:pic>
        <p:nvPicPr>
          <p:cNvPr id="13" name="Рисунок 12" descr="Топографическая Карта ВОСТОЧНЫЙ, Свердловская область, Серовский район. "/>
          <p:cNvPicPr/>
          <p:nvPr/>
        </p:nvPicPr>
        <p:blipFill>
          <a:blip r:embed="rId4">
            <a:extLst>
              <a:ext uri="{28A0092B-C50C-407E-A947-70E740481C1C}">
                <a14:useLocalDpi xmlns:a14="http://schemas.microsoft.com/office/drawing/2010/main" val="0"/>
              </a:ext>
            </a:extLst>
          </a:blip>
          <a:srcRect/>
          <a:stretch>
            <a:fillRect/>
          </a:stretch>
        </p:blipFill>
        <p:spPr bwMode="auto">
          <a:xfrm>
            <a:off x="337459" y="404526"/>
            <a:ext cx="4212770" cy="2621703"/>
          </a:xfrm>
          <a:prstGeom prst="rect">
            <a:avLst/>
          </a:prstGeom>
          <a:noFill/>
          <a:ln>
            <a:noFill/>
          </a:ln>
        </p:spPr>
      </p:pic>
    </p:spTree>
    <p:extLst>
      <p:ext uri="{BB962C8B-B14F-4D97-AF65-F5344CB8AC3E}">
        <p14:creationId xmlns:p14="http://schemas.microsoft.com/office/powerpoint/2010/main" val="940868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Заголовок 5"/>
          <p:cNvSpPr>
            <a:spLocks noGrp="1"/>
          </p:cNvSpPr>
          <p:nvPr>
            <p:ph type="title" idx="4294967295"/>
          </p:nvPr>
        </p:nvSpPr>
        <p:spPr>
          <a:xfrm>
            <a:off x="1676400" y="365125"/>
            <a:ext cx="10515600" cy="919163"/>
          </a:xfrm>
        </p:spPr>
        <p:txBody>
          <a:bodyPr>
            <a:normAutofit fontScale="90000"/>
          </a:bodyPr>
          <a:lstStyle/>
          <a:p>
            <a:r>
              <a:rPr lang="ru-RU" sz="3600" dirty="0"/>
              <a:t/>
            </a:r>
            <a:br>
              <a:rPr lang="ru-RU" sz="3600" dirty="0"/>
            </a:br>
            <a:endParaRPr lang="ru-RU" sz="3600" dirty="0"/>
          </a:p>
        </p:txBody>
      </p:sp>
      <p:sp>
        <p:nvSpPr>
          <p:cNvPr id="4" name="Текст 3"/>
          <p:cNvSpPr>
            <a:spLocks noGrp="1"/>
          </p:cNvSpPr>
          <p:nvPr>
            <p:ph type="body" idx="4294967295"/>
          </p:nvPr>
        </p:nvSpPr>
        <p:spPr>
          <a:xfrm>
            <a:off x="0" y="1109663"/>
            <a:ext cx="4886325" cy="914400"/>
          </a:xfrm>
        </p:spPr>
        <p:txBody>
          <a:bodyPr>
            <a:noAutofit/>
          </a:bodyPr>
          <a:lstStyle/>
          <a:p>
            <a:r>
              <a:rPr lang="ru-RU" sz="3200" b="0" dirty="0" smtClean="0"/>
              <a:t>Флаг Восточного сельского поселения</a:t>
            </a:r>
            <a:endParaRPr lang="ru-RU" sz="3200" b="0" dirty="0"/>
          </a:p>
        </p:txBody>
      </p:sp>
      <p:sp>
        <p:nvSpPr>
          <p:cNvPr id="5" name="Текст 4"/>
          <p:cNvSpPr>
            <a:spLocks noGrp="1"/>
          </p:cNvSpPr>
          <p:nvPr>
            <p:ph type="body" sz="quarter" idx="4294967295"/>
          </p:nvPr>
        </p:nvSpPr>
        <p:spPr>
          <a:xfrm>
            <a:off x="7008813" y="1109663"/>
            <a:ext cx="5183187" cy="914400"/>
          </a:xfrm>
        </p:spPr>
        <p:txBody>
          <a:bodyPr>
            <a:noAutofit/>
          </a:bodyPr>
          <a:lstStyle/>
          <a:p>
            <a:r>
              <a:rPr lang="ru-RU" sz="3200" b="0" dirty="0" smtClean="0"/>
              <a:t>Герб Восточного сельского поселения</a:t>
            </a:r>
            <a:endParaRPr lang="ru-RU" sz="3200" b="0" dirty="0"/>
          </a:p>
        </p:txBody>
      </p:sp>
      <p:pic>
        <p:nvPicPr>
          <p:cNvPr id="8" name="Рисунок 7" descr="Flag of Vostochnoe (Sverdlovsk oblast).png"/>
          <p:cNvPicPr/>
          <p:nvPr/>
        </p:nvPicPr>
        <p:blipFill>
          <a:blip r:embed="rId2">
            <a:extLst>
              <a:ext uri="{28A0092B-C50C-407E-A947-70E740481C1C}">
                <a14:useLocalDpi xmlns:a14="http://schemas.microsoft.com/office/drawing/2010/main" val="0"/>
              </a:ext>
            </a:extLst>
          </a:blip>
          <a:srcRect/>
          <a:stretch>
            <a:fillRect/>
          </a:stretch>
        </p:blipFill>
        <p:spPr bwMode="auto">
          <a:xfrm>
            <a:off x="609600" y="2768601"/>
            <a:ext cx="3374571" cy="3421063"/>
          </a:xfrm>
          <a:prstGeom prst="rect">
            <a:avLst/>
          </a:prstGeom>
          <a:noFill/>
          <a:ln>
            <a:noFill/>
          </a:ln>
        </p:spPr>
      </p:pic>
      <p:pic>
        <p:nvPicPr>
          <p:cNvPr id="9" name="Рисунок 8" descr="https://images.vector-images.com/66/vostochnoe_selo_coa.gif"/>
          <p:cNvPicPr/>
          <p:nvPr/>
        </p:nvPicPr>
        <p:blipFill>
          <a:blip r:embed="rId3">
            <a:extLst>
              <a:ext uri="{28A0092B-C50C-407E-A947-70E740481C1C}">
                <a14:useLocalDpi xmlns:a14="http://schemas.microsoft.com/office/drawing/2010/main" val="0"/>
              </a:ext>
            </a:extLst>
          </a:blip>
          <a:srcRect/>
          <a:stretch>
            <a:fillRect/>
          </a:stretch>
        </p:blipFill>
        <p:spPr bwMode="auto">
          <a:xfrm>
            <a:off x="7598229" y="2286000"/>
            <a:ext cx="2721428" cy="3903663"/>
          </a:xfrm>
          <a:prstGeom prst="rect">
            <a:avLst/>
          </a:prstGeom>
          <a:noFill/>
          <a:ln>
            <a:noFill/>
          </a:ln>
        </p:spPr>
      </p:pic>
    </p:spTree>
    <p:extLst>
      <p:ext uri="{BB962C8B-B14F-4D97-AF65-F5344CB8AC3E}">
        <p14:creationId xmlns:p14="http://schemas.microsoft.com/office/powerpoint/2010/main" val="863630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4484914" y="174171"/>
            <a:ext cx="7554686" cy="5921829"/>
          </a:xfrm>
        </p:spPr>
        <p:txBody>
          <a:bodyPr>
            <a:noAutofit/>
          </a:bodyPr>
          <a:lstStyle/>
          <a:p>
            <a:r>
              <a:rPr lang="ru-RU" sz="2800" dirty="0" smtClean="0"/>
              <a:t/>
            </a:r>
            <a:br>
              <a:rPr lang="ru-RU" sz="2800" dirty="0" smtClean="0"/>
            </a:br>
            <a:r>
              <a:rPr lang="ru-RU" sz="2800" dirty="0"/>
              <a:t/>
            </a:r>
            <a:br>
              <a:rPr lang="ru-RU" sz="2800" dirty="0"/>
            </a:br>
            <a:r>
              <a:rPr lang="ru-RU" sz="2800" dirty="0" smtClean="0"/>
              <a:t/>
            </a:r>
            <a:br>
              <a:rPr lang="ru-RU" sz="2800" dirty="0" smtClean="0"/>
            </a:br>
            <a:r>
              <a:rPr lang="ru-RU" sz="3200" dirty="0" smtClean="0">
                <a:latin typeface="Times New Roman" panose="02020603050405020304" pitchFamily="18" charset="0"/>
                <a:cs typeface="Times New Roman" panose="02020603050405020304" pitchFamily="18" charset="0"/>
              </a:rPr>
              <a:t>С 1998 году использовался </a:t>
            </a:r>
            <a:r>
              <a:rPr lang="ru-RU" sz="3200" dirty="0" err="1" smtClean="0">
                <a:latin typeface="Times New Roman" panose="02020603050405020304" pitchFamily="18" charset="0"/>
                <a:cs typeface="Times New Roman" panose="02020603050405020304" pitchFamily="18" charset="0"/>
              </a:rPr>
              <a:t>потонный</a:t>
            </a:r>
            <a:r>
              <a:rPr lang="ru-RU" sz="3200" dirty="0" smtClean="0">
                <a:latin typeface="Times New Roman" panose="02020603050405020304" pitchFamily="18" charset="0"/>
                <a:cs typeface="Times New Roman" panose="02020603050405020304" pitchFamily="18" charset="0"/>
              </a:rPr>
              <a:t> мост через реку Туру. 2017 году был построен железобетонный мост длинной 152 метра. Раньше, по реке Туре проплывали пароходы, сплавляли лес. Но со временем река обмелела. Сплав леса прекратился.  Посёлок связан асфальтированной автомобильной дорогой с городом Верхотурьем, Серовом и посёлком Сосьва. Автобусы ходят по расписанию</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r>
              <a:rPr lang="ru-RU" sz="2800" dirty="0"/>
              <a:t/>
            </a:r>
            <a:br>
              <a:rPr lang="ru-RU" sz="2800" dirty="0"/>
            </a:br>
            <a:endParaRPr lang="ru-RU" sz="2800" dirty="0"/>
          </a:p>
        </p:txBody>
      </p:sp>
      <p:pic>
        <p:nvPicPr>
          <p:cNvPr id="1026" name="Picture 2" descr="мост через реку Туру Фото: Департамент информационной политики губернатора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18" y="1676401"/>
            <a:ext cx="4125277" cy="3091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78081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6850" y="365125"/>
            <a:ext cx="8425544" cy="2250674"/>
          </a:xfrm>
        </p:spPr>
        <p:txBody>
          <a:bodyPr>
            <a:normAutofit fontScale="90000"/>
          </a:bodyPr>
          <a:lstStyle/>
          <a:p>
            <a:r>
              <a:rPr lang="ru-RU" sz="4900" dirty="0" smtClean="0"/>
              <a:t>                            Природная красота </a:t>
            </a:r>
            <a:br>
              <a:rPr lang="ru-RU" sz="4900" dirty="0" smtClean="0"/>
            </a:br>
            <a:r>
              <a:rPr lang="ru-RU" sz="3600" dirty="0"/>
              <a:t/>
            </a:r>
            <a:br>
              <a:rPr lang="ru-RU" sz="3600" dirty="0"/>
            </a:br>
            <a:endParaRPr lang="ru-RU" dirty="0"/>
          </a:p>
        </p:txBody>
      </p:sp>
      <p:pic>
        <p:nvPicPr>
          <p:cNvPr id="6" name="Рисунок 5"/>
          <p:cNvPicPr>
            <a:picLocks noChangeAspect="1"/>
          </p:cNvPicPr>
          <p:nvPr/>
        </p:nvPicPr>
        <p:blipFill rotWithShape="1">
          <a:blip r:embed="rId2" cstate="print">
            <a:extLst>
              <a:ext uri="{28A0092B-C50C-407E-A947-70E740481C1C}">
                <a14:useLocalDpi xmlns:a14="http://schemas.microsoft.com/office/drawing/2010/main" val="0"/>
              </a:ext>
            </a:extLst>
          </a:blip>
          <a:srcRect l="9524" t="-1" r="7382" b="4127"/>
          <a:stretch/>
        </p:blipFill>
        <p:spPr>
          <a:xfrm>
            <a:off x="455916" y="3507196"/>
            <a:ext cx="2993570" cy="2590423"/>
          </a:xfrm>
          <a:prstGeom prst="rect">
            <a:avLst/>
          </a:prstGeom>
        </p:spPr>
      </p:pic>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l="6428" t="1587"/>
          <a:stretch/>
        </p:blipFill>
        <p:spPr>
          <a:xfrm>
            <a:off x="838200" y="365125"/>
            <a:ext cx="2881713" cy="2273107"/>
          </a:xfrm>
          <a:prstGeom prst="rect">
            <a:avLst/>
          </a:prstGeom>
        </p:spPr>
      </p:pic>
      <p:pic>
        <p:nvPicPr>
          <p:cNvPr id="3" name="Рисунок 2"/>
          <p:cNvPicPr>
            <a:picLocks noChangeAspect="1"/>
          </p:cNvPicPr>
          <p:nvPr/>
        </p:nvPicPr>
        <p:blipFill rotWithShape="1">
          <a:blip r:embed="rId4" cstate="print">
            <a:extLst>
              <a:ext uri="{28A0092B-C50C-407E-A947-70E740481C1C}">
                <a14:useLocalDpi xmlns:a14="http://schemas.microsoft.com/office/drawing/2010/main" val="0"/>
              </a:ext>
            </a:extLst>
          </a:blip>
          <a:srcRect r="5416" b="26032"/>
          <a:stretch/>
        </p:blipFill>
        <p:spPr>
          <a:xfrm>
            <a:off x="4080857" y="3236114"/>
            <a:ext cx="2994857" cy="3132585"/>
          </a:xfrm>
          <a:prstGeom prst="rect">
            <a:avLst/>
          </a:prstGeom>
        </p:spPr>
      </p:pic>
      <p:pic>
        <p:nvPicPr>
          <p:cNvPr id="1026" name="Picture 2" descr="Окрестности поселка Восточный Свердловской обласи, Поселок, Свердловская о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1404" y="1574335"/>
            <a:ext cx="4394654" cy="22980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р.п. Восточный!!!!!Серовский район.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10451" y="3670935"/>
            <a:ext cx="2697764" cy="26977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свердловская область, серовский тракт, осень, фотографии осени, осень на с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60090" y="1315334"/>
            <a:ext cx="3287792" cy="2191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3209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a:normAutofit/>
          </a:bodyPr>
          <a:lstStyle/>
          <a:p>
            <a:r>
              <a:rPr lang="ru-RU" sz="4800" dirty="0" smtClean="0">
                <a:latin typeface="Times New Roman" panose="02020603050405020304" pitchFamily="18" charset="0"/>
                <a:cs typeface="Times New Roman" panose="02020603050405020304" pitchFamily="18" charset="0"/>
              </a:rPr>
              <a:t>          Памятник победы</a:t>
            </a:r>
            <a:endParaRPr lang="ru-RU" sz="4800" dirty="0">
              <a:latin typeface="Times New Roman" panose="02020603050405020304" pitchFamily="18" charset="0"/>
              <a:cs typeface="Times New Roman" panose="02020603050405020304" pitchFamily="18" charset="0"/>
            </a:endParaRPr>
          </a:p>
        </p:txBody>
      </p:sp>
      <p:sp>
        <p:nvSpPr>
          <p:cNvPr id="7" name="Объект 6"/>
          <p:cNvSpPr>
            <a:spLocks noGrp="1"/>
          </p:cNvSpPr>
          <p:nvPr>
            <p:ph sz="half" idx="4294967295"/>
          </p:nvPr>
        </p:nvSpPr>
        <p:spPr>
          <a:xfrm>
            <a:off x="0" y="2413000"/>
            <a:ext cx="5113338" cy="3763963"/>
          </a:xfrm>
        </p:spPr>
        <p:txBody>
          <a:bodyPr>
            <a:normAutofit/>
          </a:bodyPr>
          <a:lstStyle/>
          <a:p>
            <a:endParaRPr lang="ru-RU" sz="2400" dirty="0">
              <a:latin typeface="Times New Roman" panose="02020603050405020304" pitchFamily="18" charset="0"/>
              <a:cs typeface="Times New Roman" panose="02020603050405020304" pitchFamily="18" charset="0"/>
            </a:endParaRPr>
          </a:p>
          <a:p>
            <a:pPr marL="0" indent="0">
              <a:buNone/>
            </a:pPr>
            <a:endParaRPr lang="ru-RU" dirty="0"/>
          </a:p>
        </p:txBody>
      </p:sp>
      <p:pic>
        <p:nvPicPr>
          <p:cNvPr id="6" name="Объект 5"/>
          <p:cNvPicPr>
            <a:picLocks noGrp="1" noChangeAspect="1"/>
          </p:cNvPicPr>
          <p:nvPr>
            <p:ph sz="half" idx="4294967295"/>
          </p:nvPr>
        </p:nvPicPr>
        <p:blipFill rotWithShape="1">
          <a:blip r:embed="rId3" cstate="print">
            <a:extLst>
              <a:ext uri="{28A0092B-C50C-407E-A947-70E740481C1C}">
                <a14:useLocalDpi xmlns:a14="http://schemas.microsoft.com/office/drawing/2010/main" val="0"/>
              </a:ext>
            </a:extLst>
          </a:blip>
          <a:srcRect t="7285" r="-5865" b="17861"/>
          <a:stretch/>
        </p:blipFill>
        <p:spPr>
          <a:xfrm>
            <a:off x="4247167" y="3539524"/>
            <a:ext cx="4975096" cy="2637439"/>
          </a:xfrm>
        </p:spPr>
      </p:pic>
      <p:pic>
        <p:nvPicPr>
          <p:cNvPr id="10" name="Рисунок 9"/>
          <p:cNvPicPr>
            <a:picLocks noChangeAspect="1"/>
          </p:cNvPicPr>
          <p:nvPr/>
        </p:nvPicPr>
        <p:blipFill rotWithShape="1">
          <a:blip r:embed="rId4" cstate="print">
            <a:extLst>
              <a:ext uri="{28A0092B-C50C-407E-A947-70E740481C1C}">
                <a14:useLocalDpi xmlns:a14="http://schemas.microsoft.com/office/drawing/2010/main" val="0"/>
              </a:ext>
            </a:extLst>
          </a:blip>
          <a:srcRect t="17460" r="3439"/>
          <a:stretch/>
        </p:blipFill>
        <p:spPr>
          <a:xfrm>
            <a:off x="564261" y="1690688"/>
            <a:ext cx="3302217" cy="3763622"/>
          </a:xfrm>
          <a:prstGeom prst="rect">
            <a:avLst/>
          </a:prstGeom>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54987" y="1452823"/>
            <a:ext cx="4079502" cy="3046878"/>
          </a:xfrm>
          <a:prstGeom prst="rect">
            <a:avLst/>
          </a:prstGeom>
        </p:spPr>
      </p:pic>
    </p:spTree>
    <p:extLst>
      <p:ext uri="{BB962C8B-B14F-4D97-AF65-F5344CB8AC3E}">
        <p14:creationId xmlns:p14="http://schemas.microsoft.com/office/powerpoint/2010/main" val="35033728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1350962" y="391887"/>
            <a:ext cx="9556523" cy="1545770"/>
          </a:xfrm>
        </p:spPr>
        <p:txBody>
          <a:bodyPr>
            <a:noAutofit/>
          </a:bodyPr>
          <a:lstStyle/>
          <a:p>
            <a:r>
              <a:rPr lang="ru-RU" sz="3200" dirty="0" smtClean="0">
                <a:latin typeface="Times New Roman" panose="02020603050405020304" pitchFamily="18" charset="0"/>
                <a:cs typeface="Times New Roman" panose="02020603050405020304" pitchFamily="18" charset="0"/>
              </a:rPr>
              <a:t> В поселке Восточный СГО люди проживают в частных домах  и домах городского типа. В поселке 65 улицы, 10 переулков.</a:t>
            </a:r>
            <a:endParaRPr lang="ru-RU" sz="32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6126" t="23939" r="13860" b="7238"/>
          <a:stretch/>
        </p:blipFill>
        <p:spPr>
          <a:xfrm>
            <a:off x="6235824" y="2517453"/>
            <a:ext cx="5577628" cy="3657600"/>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t="21269" r="16428" b="6031"/>
          <a:stretch/>
        </p:blipFill>
        <p:spPr>
          <a:xfrm>
            <a:off x="391886" y="2517452"/>
            <a:ext cx="5606192" cy="3657601"/>
          </a:xfrm>
          <a:prstGeom prst="rect">
            <a:avLst/>
          </a:prstGeom>
        </p:spPr>
      </p:pic>
    </p:spTree>
    <p:extLst>
      <p:ext uri="{BB962C8B-B14F-4D97-AF65-F5344CB8AC3E}">
        <p14:creationId xmlns:p14="http://schemas.microsoft.com/office/powerpoint/2010/main" val="19727027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789714" y="370114"/>
            <a:ext cx="6836229" cy="6248400"/>
          </a:xfrm>
        </p:spPr>
        <p:txBody>
          <a:bodyPr>
            <a:noAutofit/>
          </a:bodyPr>
          <a:lstStyle/>
          <a:p>
            <a:r>
              <a:rPr lang="ru-RU" sz="3200" dirty="0" smtClean="0">
                <a:latin typeface="Times New Roman" panose="02020603050405020304" pitchFamily="18" charset="0"/>
                <a:cs typeface="Times New Roman" panose="02020603050405020304" pitchFamily="18" charset="0"/>
              </a:rPr>
              <a:t>        Преображенская церковь в честь Преображения Господня </a:t>
            </a:r>
            <a:br>
              <a:rPr lang="ru-RU" sz="3200" dirty="0" smtClean="0">
                <a:latin typeface="Times New Roman" panose="02020603050405020304" pitchFamily="18" charset="0"/>
                <a:cs typeface="Times New Roman" panose="02020603050405020304" pitchFamily="18" charset="0"/>
              </a:rPr>
            </a:br>
            <a:r>
              <a:rPr lang="ru-RU" sz="3200" dirty="0" smtClean="0">
                <a:latin typeface="Times New Roman" panose="02020603050405020304" pitchFamily="18" charset="0"/>
                <a:cs typeface="Times New Roman" panose="02020603050405020304" pitchFamily="18" charset="0"/>
              </a:rPr>
              <a:t> </a:t>
            </a:r>
            <a:br>
              <a:rPr lang="ru-RU" sz="3200" dirty="0" smtClean="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Приход в честь </a:t>
            </a:r>
            <a:r>
              <a:rPr lang="ru-RU" sz="2800" dirty="0" err="1">
                <a:latin typeface="Times New Roman" panose="02020603050405020304" pitchFamily="18" charset="0"/>
                <a:cs typeface="Times New Roman" panose="02020603050405020304" pitchFamily="18" charset="0"/>
              </a:rPr>
              <a:t>Новомучеников</a:t>
            </a:r>
            <a:r>
              <a:rPr lang="ru-RU" sz="2800" dirty="0">
                <a:latin typeface="Times New Roman" panose="02020603050405020304" pitchFamily="18" charset="0"/>
                <a:cs typeface="Times New Roman" panose="02020603050405020304" pitchFamily="18" charset="0"/>
              </a:rPr>
              <a:t> Российских в поселке был создан на рубеже XX — XXI веков. Долгое время располагался в перестроенном здании бывшего магазина. Обустроить и </a:t>
            </a:r>
            <a:r>
              <a:rPr lang="ru-RU" sz="2800" dirty="0" err="1">
                <a:latin typeface="Times New Roman" panose="02020603050405020304" pitchFamily="18" charset="0"/>
                <a:cs typeface="Times New Roman" panose="02020603050405020304" pitchFamily="18" charset="0"/>
              </a:rPr>
              <a:t>благоукрасить</a:t>
            </a:r>
            <a:r>
              <a:rPr lang="ru-RU" sz="2800" dirty="0">
                <a:latin typeface="Times New Roman" panose="02020603050405020304" pitchFamily="18" charset="0"/>
                <a:cs typeface="Times New Roman" panose="02020603050405020304" pitchFamily="18" charset="0"/>
              </a:rPr>
              <a:t> молитвенный дом помогли сестры Ново-Тихвинского женского монастыря. В 2006 году в Восточном было начато строительство большого деревянного храма в честь Преображения Господня. В настоящее время храм освящен.</a:t>
            </a:r>
            <a:r>
              <a:rPr lang="ru-RU" sz="2800" dirty="0" smtClean="0">
                <a:latin typeface="Times New Roman" panose="02020603050405020304" pitchFamily="18" charset="0"/>
                <a:cs typeface="Times New Roman" panose="02020603050405020304" pitchFamily="18" charset="0"/>
              </a:rPr>
              <a:t/>
            </a:r>
            <a:br>
              <a:rPr lang="ru-RU" sz="2800" dirty="0" smtClean="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rotWithShape="1">
          <a:blip r:embed="rId2" cstate="print">
            <a:extLst>
              <a:ext uri="{28A0092B-C50C-407E-A947-70E740481C1C}">
                <a14:useLocalDpi xmlns:a14="http://schemas.microsoft.com/office/drawing/2010/main" val="0"/>
              </a:ext>
            </a:extLst>
          </a:blip>
          <a:srcRect l="-565" t="-8051" r="565" b="8051"/>
          <a:stretch/>
        </p:blipFill>
        <p:spPr>
          <a:xfrm>
            <a:off x="217715" y="553964"/>
            <a:ext cx="4186179" cy="5581571"/>
          </a:xfrm>
          <a:prstGeom prst="rect">
            <a:avLst/>
          </a:prstGeom>
        </p:spPr>
      </p:pic>
    </p:spTree>
    <p:extLst>
      <p:ext uri="{BB962C8B-B14F-4D97-AF65-F5344CB8AC3E}">
        <p14:creationId xmlns:p14="http://schemas.microsoft.com/office/powerpoint/2010/main" val="538686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1611086" y="304800"/>
            <a:ext cx="10014856" cy="1897063"/>
          </a:xfrm>
        </p:spPr>
        <p:txBody>
          <a:bodyPr>
            <a:normAutofit/>
          </a:bodyPr>
          <a:lstStyle/>
          <a:p>
            <a:r>
              <a:rPr lang="ru-RU" sz="3200" dirty="0" smtClean="0">
                <a:latin typeface="Times New Roman" panose="02020603050405020304" pitchFamily="18" charset="0"/>
                <a:cs typeface="Times New Roman" panose="02020603050405020304" pitchFamily="18" charset="0"/>
              </a:rPr>
              <a:t>       Детский садик №16 «Малышок» п. Восточный</a:t>
            </a:r>
            <a:br>
              <a:rPr lang="ru-RU" sz="3200" dirty="0" smtClean="0">
                <a:latin typeface="Times New Roman" panose="02020603050405020304" pitchFamily="18" charset="0"/>
                <a:cs typeface="Times New Roman" panose="02020603050405020304" pitchFamily="18" charset="0"/>
              </a:rPr>
            </a:br>
            <a:r>
              <a:rPr lang="ru-RU" sz="3200" dirty="0" smtClean="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8572" t="22222" r="7857" b="14602"/>
          <a:stretch/>
        </p:blipFill>
        <p:spPr>
          <a:xfrm>
            <a:off x="2133599" y="1850572"/>
            <a:ext cx="7837715" cy="4443604"/>
          </a:xfrm>
          <a:prstGeom prst="rect">
            <a:avLst/>
          </a:prstGeom>
        </p:spPr>
      </p:pic>
    </p:spTree>
    <p:extLst>
      <p:ext uri="{BB962C8B-B14F-4D97-AF65-F5344CB8AC3E}">
        <p14:creationId xmlns:p14="http://schemas.microsoft.com/office/powerpoint/2010/main" val="32800832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5721300" y="365125"/>
            <a:ext cx="5795786" cy="5824538"/>
          </a:xfrm>
        </p:spPr>
        <p:txBody>
          <a:bodyPr>
            <a:normAutofit/>
          </a:bodyPr>
          <a:lstStyle/>
          <a:p>
            <a:r>
              <a:rPr lang="ru-RU" sz="2800" dirty="0" smtClean="0">
                <a:latin typeface="Times New Roman" panose="02020603050405020304" pitchFamily="18" charset="0"/>
                <a:cs typeface="Times New Roman" panose="02020603050405020304" pitchFamily="18" charset="0"/>
              </a:rPr>
              <a:t>История нашей больницы  начинается с работы </a:t>
            </a:r>
            <a:r>
              <a:rPr lang="ru-RU" sz="2800" dirty="0" err="1" smtClean="0">
                <a:latin typeface="Times New Roman" panose="02020603050405020304" pitchFamily="18" charset="0"/>
                <a:cs typeface="Times New Roman" panose="02020603050405020304" pitchFamily="18" charset="0"/>
              </a:rPr>
              <a:t>фельшерско</a:t>
            </a:r>
            <a:r>
              <a:rPr lang="ru-RU" sz="2800" dirty="0" smtClean="0">
                <a:latin typeface="Times New Roman" panose="02020603050405020304" pitchFamily="18" charset="0"/>
                <a:cs typeface="Times New Roman" panose="02020603050405020304" pitchFamily="18" charset="0"/>
              </a:rPr>
              <a:t>-акушерского пункта. 15.07. 1952 году-был открыт стационар на 15 коек</a:t>
            </a:r>
            <a:r>
              <a:rPr lang="ru-RU" sz="2400" dirty="0" smtClean="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r>
            <a:br>
              <a:rPr lang="ru-RU" sz="2800" dirty="0" smtClean="0">
                <a:latin typeface="Times New Roman" panose="02020603050405020304" pitchFamily="18" charset="0"/>
                <a:cs typeface="Times New Roman" panose="02020603050405020304" pitchFamily="18" charset="0"/>
              </a:rPr>
            </a:br>
            <a:r>
              <a:rPr lang="ru-RU" sz="2800" dirty="0" smtClean="0">
                <a:latin typeface="Times New Roman" panose="02020603050405020304" pitchFamily="18" charset="0"/>
                <a:cs typeface="Times New Roman" panose="02020603050405020304" pitchFamily="18" charset="0"/>
              </a:rPr>
              <a:t>15.12.1952 году был реорганизован в Восточную участковую больницу. 1978 году- заложен фундамент новой больничный комплекс.1981 году- открыта биохимическая лаборатория. В феврале 1986 году-сотрудники справили новоселье. </a:t>
            </a:r>
            <a:br>
              <a:rPr lang="ru-RU" sz="2800" dirty="0" smtClean="0">
                <a:latin typeface="Times New Roman" panose="02020603050405020304" pitchFamily="18" charset="0"/>
                <a:cs typeface="Times New Roman" panose="02020603050405020304" pitchFamily="18" charset="0"/>
              </a:rPr>
            </a:br>
            <a:endParaRPr lang="ru-RU" sz="3600" dirty="0"/>
          </a:p>
        </p:txBody>
      </p:sp>
      <p:sp>
        <p:nvSpPr>
          <p:cNvPr id="3" name="Текст 2"/>
          <p:cNvSpPr>
            <a:spLocks noGrp="1"/>
          </p:cNvSpPr>
          <p:nvPr>
            <p:ph sz="half" idx="4294967295"/>
          </p:nvPr>
        </p:nvSpPr>
        <p:spPr>
          <a:xfrm>
            <a:off x="0" y="2505075"/>
            <a:ext cx="5157788" cy="3684588"/>
          </a:xfrm>
        </p:spPr>
        <p:txBody>
          <a:bodyPr/>
          <a:lstStyle/>
          <a:p>
            <a:r>
              <a:rPr lang="ru-RU" dirty="0" smtClean="0"/>
              <a:t>            </a:t>
            </a:r>
            <a:endParaRPr lang="ru-RU" dirty="0"/>
          </a:p>
        </p:txBody>
      </p:sp>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l="18013" t="9800" r="8572" b="1513"/>
          <a:stretch/>
        </p:blipFill>
        <p:spPr>
          <a:xfrm>
            <a:off x="1197352" y="3619370"/>
            <a:ext cx="3293882" cy="3026358"/>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5556" t="6031" r="9788" b="6031"/>
          <a:stretch/>
        </p:blipFill>
        <p:spPr>
          <a:xfrm>
            <a:off x="563512" y="365125"/>
            <a:ext cx="2225775" cy="3082699"/>
          </a:xfrm>
          <a:prstGeom prst="rect">
            <a:avLst/>
          </a:prstGeom>
        </p:spPr>
      </p:pic>
      <p:pic>
        <p:nvPicPr>
          <p:cNvPr id="5" name="Рисунок 4"/>
          <p:cNvPicPr>
            <a:picLocks noChangeAspect="1"/>
          </p:cNvPicPr>
          <p:nvPr/>
        </p:nvPicPr>
        <p:blipFill rotWithShape="1">
          <a:blip r:embed="rId5" cstate="print">
            <a:extLst>
              <a:ext uri="{28A0092B-C50C-407E-A947-70E740481C1C}">
                <a14:useLocalDpi xmlns:a14="http://schemas.microsoft.com/office/drawing/2010/main" val="0"/>
              </a:ext>
            </a:extLst>
          </a:blip>
          <a:srcRect l="7671" t="3809" r="10636" b="8254"/>
          <a:stretch/>
        </p:blipFill>
        <p:spPr>
          <a:xfrm>
            <a:off x="3417298" y="365125"/>
            <a:ext cx="2147873" cy="3082699"/>
          </a:xfrm>
          <a:prstGeom prst="rect">
            <a:avLst/>
          </a:prstGeom>
        </p:spPr>
      </p:pic>
    </p:spTree>
    <p:extLst>
      <p:ext uri="{BB962C8B-B14F-4D97-AF65-F5344CB8AC3E}">
        <p14:creationId xmlns:p14="http://schemas.microsoft.com/office/powerpoint/2010/main" val="35549952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816429" y="278040"/>
            <a:ext cx="10504715" cy="1028246"/>
          </a:xfrm>
        </p:spPr>
        <p:txBody>
          <a:bodyPr>
            <a:noAutofit/>
          </a:bodyPr>
          <a:lstStyle/>
          <a:p>
            <a:r>
              <a:rPr lang="ru-RU" sz="3200" dirty="0" smtClean="0"/>
              <a:t>      </a:t>
            </a:r>
            <a:r>
              <a:rPr lang="ru-RU" sz="3200" dirty="0" smtClean="0">
                <a:solidFill>
                  <a:srgbClr val="FF0000"/>
                </a:solidFill>
                <a:latin typeface="Times New Roman" panose="02020603050405020304" pitchFamily="18" charset="0"/>
                <a:cs typeface="Times New Roman" panose="02020603050405020304" pitchFamily="18" charset="0"/>
              </a:rPr>
              <a:t>Образовательные учреждения п. Восточный СГО</a:t>
            </a:r>
            <a:endParaRPr lang="ru-RU" sz="3200" dirty="0">
              <a:solidFill>
                <a:srgbClr val="FF0000"/>
              </a:solidFill>
              <a:latin typeface="Times New Roman" panose="02020603050405020304" pitchFamily="18" charset="0"/>
              <a:cs typeface="Times New Roman" panose="02020603050405020304" pitchFamily="18" charset="0"/>
            </a:endParaRPr>
          </a:p>
        </p:txBody>
      </p:sp>
      <p:sp>
        <p:nvSpPr>
          <p:cNvPr id="9" name="Текст 8"/>
          <p:cNvSpPr>
            <a:spLocks noGrp="1"/>
          </p:cNvSpPr>
          <p:nvPr>
            <p:ph type="body" idx="4294967295"/>
          </p:nvPr>
        </p:nvSpPr>
        <p:spPr>
          <a:xfrm>
            <a:off x="370114" y="1306287"/>
            <a:ext cx="3853544" cy="1371600"/>
          </a:xfrm>
        </p:spPr>
        <p:txBody>
          <a:bodyPr>
            <a:normAutofit/>
          </a:bodyPr>
          <a:lstStyle/>
          <a:p>
            <a:r>
              <a:rPr lang="ru-RU" sz="3600" dirty="0" smtClean="0">
                <a:latin typeface="Times New Roman" panose="02020603050405020304" pitchFamily="18" charset="0"/>
                <a:cs typeface="Times New Roman" panose="02020603050405020304" pitchFamily="18" charset="0"/>
              </a:rPr>
              <a:t>МБОУ СОШ №1</a:t>
            </a:r>
            <a:endParaRPr lang="ru-RU" sz="4400" dirty="0"/>
          </a:p>
          <a:p>
            <a:endParaRPr lang="ru-RU" dirty="0"/>
          </a:p>
        </p:txBody>
      </p:sp>
      <p:sp>
        <p:nvSpPr>
          <p:cNvPr id="11" name="Текст 10"/>
          <p:cNvSpPr>
            <a:spLocks noGrp="1"/>
          </p:cNvSpPr>
          <p:nvPr>
            <p:ph type="body" sz="quarter" idx="4294967295"/>
          </p:nvPr>
        </p:nvSpPr>
        <p:spPr>
          <a:xfrm>
            <a:off x="5442857" y="1306286"/>
            <a:ext cx="5682343" cy="1868445"/>
          </a:xfrm>
        </p:spPr>
        <p:txBody>
          <a:bodyPr>
            <a:normAutofit/>
          </a:bodyPr>
          <a:lstStyle/>
          <a:p>
            <a:r>
              <a:rPr lang="ru-RU" sz="3200" dirty="0" smtClean="0">
                <a:latin typeface="Times New Roman" panose="02020603050405020304" pitchFamily="18" charset="0"/>
                <a:cs typeface="Times New Roman" panose="02020603050405020304" pitchFamily="18" charset="0"/>
              </a:rPr>
              <a:t>Это моя МБОУ СОШ №2</a:t>
            </a:r>
            <a:r>
              <a:rPr lang="ru-RU" dirty="0" smtClean="0">
                <a:latin typeface="Times New Roman" panose="02020603050405020304" pitchFamily="18" charset="0"/>
                <a:cs typeface="Times New Roman" panose="02020603050405020304" pitchFamily="18" charset="0"/>
              </a:rPr>
              <a:t>! В этой школе учились мои родители, мои старшие сестра и брат.</a:t>
            </a:r>
            <a:endParaRPr lang="ru-RU" sz="3600" dirty="0"/>
          </a:p>
          <a:p>
            <a:endParaRPr lang="ru-RU" dirty="0"/>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r="4709" b="19048"/>
          <a:stretch/>
        </p:blipFill>
        <p:spPr>
          <a:xfrm>
            <a:off x="6993999" y="2834844"/>
            <a:ext cx="3205842" cy="3631270"/>
          </a:xfrm>
          <a:prstGeom prst="rect">
            <a:avLst/>
          </a:prstGeom>
        </p:spPr>
      </p:pic>
      <p:pic>
        <p:nvPicPr>
          <p:cNvPr id="3" name="Рисунок 2"/>
          <p:cNvPicPr>
            <a:picLocks noChangeAspect="1"/>
          </p:cNvPicPr>
          <p:nvPr/>
        </p:nvPicPr>
        <p:blipFill rotWithShape="1">
          <a:blip r:embed="rId4" cstate="print">
            <a:extLst>
              <a:ext uri="{28A0092B-C50C-407E-A947-70E740481C1C}">
                <a14:useLocalDpi xmlns:a14="http://schemas.microsoft.com/office/drawing/2010/main" val="0"/>
              </a:ext>
            </a:extLst>
          </a:blip>
          <a:srcRect l="-1" t="8254" r="6667" b="19683"/>
          <a:stretch/>
        </p:blipFill>
        <p:spPr>
          <a:xfrm>
            <a:off x="685874" y="3174731"/>
            <a:ext cx="4887539" cy="2830284"/>
          </a:xfrm>
          <a:prstGeom prst="rect">
            <a:avLst/>
          </a:prstGeom>
        </p:spPr>
      </p:pic>
    </p:spTree>
    <p:extLst>
      <p:ext uri="{BB962C8B-B14F-4D97-AF65-F5344CB8AC3E}">
        <p14:creationId xmlns:p14="http://schemas.microsoft.com/office/powerpoint/2010/main" val="16860543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439400" cy="1812018"/>
          </a:xfrm>
        </p:spPr>
        <p:txBody>
          <a:bodyPr>
            <a:normAutofit fontScale="90000"/>
          </a:bodyPr>
          <a:lstStyle/>
          <a:p>
            <a:r>
              <a:rPr lang="ru-RU" dirty="0" smtClean="0"/>
              <a:t>    </a:t>
            </a:r>
            <a:r>
              <a:rPr lang="ru-RU" sz="3600" dirty="0"/>
              <a:t/>
            </a:r>
            <a:br>
              <a:rPr lang="ru-RU" sz="3600" dirty="0"/>
            </a:br>
            <a:r>
              <a:rPr lang="ru-RU" sz="3100" dirty="0" smtClean="0">
                <a:latin typeface="Times New Roman" panose="02020603050405020304" pitchFamily="18" charset="0"/>
                <a:cs typeface="Times New Roman" panose="02020603050405020304" pitchFamily="18" charset="0"/>
              </a:rPr>
              <a:t>В</a:t>
            </a:r>
            <a:r>
              <a:rPr lang="ru-RU" sz="3100" dirty="0">
                <a:latin typeface="Times New Roman" panose="02020603050405020304" pitchFamily="18" charset="0"/>
                <a:cs typeface="Times New Roman" panose="02020603050405020304" pitchFamily="18" charset="0"/>
              </a:rPr>
              <a:t> </a:t>
            </a:r>
            <a:r>
              <a:rPr lang="ru-RU" sz="3100" dirty="0" smtClean="0">
                <a:latin typeface="Times New Roman" panose="02020603050405020304" pitchFamily="18" charset="0"/>
                <a:cs typeface="Times New Roman" panose="02020603050405020304" pitchFamily="18" charset="0"/>
              </a:rPr>
              <a:t>Восточном находится железнодорожная  станция </a:t>
            </a:r>
            <a:r>
              <a:rPr lang="ru-RU" sz="3100" dirty="0" err="1" smtClean="0">
                <a:latin typeface="Times New Roman" panose="02020603050405020304" pitchFamily="18" charset="0"/>
                <a:cs typeface="Times New Roman" panose="02020603050405020304" pitchFamily="18" charset="0"/>
              </a:rPr>
              <a:t>Предтурье</a:t>
            </a:r>
            <a:r>
              <a:rPr lang="ru-RU" sz="3100" dirty="0" smtClean="0">
                <a:latin typeface="Times New Roman" panose="02020603050405020304" pitchFamily="18" charset="0"/>
                <a:cs typeface="Times New Roman" panose="02020603050405020304" pitchFamily="18" charset="0"/>
              </a:rPr>
              <a:t> Свердловской железной дороги направления Алапаевск – Серов, курсируют беспересадочные вагоны до Екатеринбурга. В Восточном имеется почтовое отделение России(2019году здание отремонтировали ), где жители  могут получить свои посылки и бандероли, письма и выписать газеты, журналы. </a:t>
            </a: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1" t="16825" r="11428" b="-317"/>
          <a:stretch/>
        </p:blipFill>
        <p:spPr>
          <a:xfrm>
            <a:off x="7959532" y="2711014"/>
            <a:ext cx="3787732" cy="2677885"/>
          </a:xfrm>
          <a:prstGeom prst="rect">
            <a:avLst/>
          </a:prstGeom>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t="2222" r="30952" b="5079"/>
          <a:stretch/>
        </p:blipFill>
        <p:spPr>
          <a:xfrm>
            <a:off x="1060509" y="2711014"/>
            <a:ext cx="3308213" cy="3331028"/>
          </a:xfrm>
          <a:prstGeom prst="rect">
            <a:avLst/>
          </a:prstGeom>
        </p:spPr>
      </p:pic>
      <p:pic>
        <p:nvPicPr>
          <p:cNvPr id="2050" name="Picture 2" descr="ФАСАД, отделение почтовой связи 624975, Свердловская обл., Серовский р-он, Восточный..."/>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092" y="5101316"/>
            <a:ext cx="2029049" cy="1520599"/>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rotWithShape="1">
          <a:blip r:embed="rId6" cstate="print">
            <a:extLst>
              <a:ext uri="{28A0092B-C50C-407E-A947-70E740481C1C}">
                <a14:useLocalDpi xmlns:a14="http://schemas.microsoft.com/office/drawing/2010/main" val="0"/>
              </a:ext>
            </a:extLst>
          </a:blip>
          <a:srcRect t="12064" r="17407" b="31746"/>
          <a:stretch/>
        </p:blipFill>
        <p:spPr>
          <a:xfrm>
            <a:off x="4704623" y="4258956"/>
            <a:ext cx="2706554" cy="2455145"/>
          </a:xfrm>
          <a:prstGeom prst="rect">
            <a:avLst/>
          </a:prstGeom>
        </p:spPr>
      </p:pic>
      <p:pic>
        <p:nvPicPr>
          <p:cNvPr id="6" name="Рисунок 5"/>
          <p:cNvPicPr>
            <a:picLocks noChangeAspect="1"/>
          </p:cNvPicPr>
          <p:nvPr/>
        </p:nvPicPr>
        <p:blipFill rotWithShape="1">
          <a:blip r:embed="rId7" cstate="print">
            <a:extLst>
              <a:ext uri="{28A0092B-C50C-407E-A947-70E740481C1C}">
                <a14:useLocalDpi xmlns:a14="http://schemas.microsoft.com/office/drawing/2010/main" val="0"/>
              </a:ext>
            </a:extLst>
          </a:blip>
          <a:srcRect l="14445" r="9365" b="14285"/>
          <a:stretch/>
        </p:blipFill>
        <p:spPr>
          <a:xfrm>
            <a:off x="7576373" y="4258956"/>
            <a:ext cx="1636763" cy="2455145"/>
          </a:xfrm>
          <a:prstGeom prst="rect">
            <a:avLst/>
          </a:prstGeom>
        </p:spPr>
      </p:pic>
    </p:spTree>
    <p:extLst>
      <p:ext uri="{BB962C8B-B14F-4D97-AF65-F5344CB8AC3E}">
        <p14:creationId xmlns:p14="http://schemas.microsoft.com/office/powerpoint/2010/main" val="3581799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391886" y="870857"/>
            <a:ext cx="11451771" cy="1192895"/>
          </a:xfrm>
        </p:spPr>
        <p:txBody>
          <a:bodyPr>
            <a:normAutofit fontScale="90000"/>
          </a:bodyPr>
          <a:lstStyle/>
          <a:p>
            <a:r>
              <a:rPr lang="ru-RU" dirty="0" smtClean="0"/>
              <a:t>   </a:t>
            </a:r>
            <a:r>
              <a:rPr lang="ru-RU" sz="3600" dirty="0" smtClean="0">
                <a:latin typeface="Times New Roman" panose="02020603050405020304" pitchFamily="18" charset="0"/>
                <a:cs typeface="Times New Roman" panose="02020603050405020304" pitchFamily="18" charset="0"/>
              </a:rPr>
              <a:t>В нашем посёлке есть ДЮСШ, музыкальная школа,</a:t>
            </a:r>
            <a:r>
              <a:rPr lang="ru-RU" sz="3600" dirty="0">
                <a:latin typeface="Times New Roman" panose="02020603050405020304" pitchFamily="18" charset="0"/>
                <a:cs typeface="Times New Roman" panose="02020603050405020304" pitchFamily="18" charset="0"/>
              </a:rPr>
              <a:t> </a:t>
            </a:r>
            <a:r>
              <a:rPr lang="ru-RU" sz="3600" dirty="0" smtClean="0">
                <a:latin typeface="Times New Roman" panose="02020603050405020304" pitchFamily="18" charset="0"/>
                <a:cs typeface="Times New Roman" panose="02020603050405020304" pitchFamily="18" charset="0"/>
              </a:rPr>
              <a:t>МБОУ ДО ДДТ. </a:t>
            </a:r>
            <a:br>
              <a:rPr lang="ru-RU" sz="3600" dirty="0" smtClean="0">
                <a:latin typeface="Times New Roman" panose="02020603050405020304" pitchFamily="18" charset="0"/>
                <a:cs typeface="Times New Roman" panose="02020603050405020304" pitchFamily="18" charset="0"/>
              </a:rPr>
            </a:br>
            <a:r>
              <a:rPr lang="ru-RU" sz="3100" dirty="0"/>
              <a:t/>
            </a:r>
            <a:br>
              <a:rPr lang="ru-RU" sz="3100" dirty="0"/>
            </a:br>
            <a:r>
              <a:rPr lang="ru-RU" sz="4000" dirty="0"/>
              <a:t/>
            </a:r>
            <a:br>
              <a:rPr lang="ru-RU" sz="4000" dirty="0"/>
            </a:br>
            <a:endParaRPr lang="ru-RU" sz="4000" dirty="0"/>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12857" t="13333" r="16428" b="8889"/>
          <a:stretch/>
        </p:blipFill>
        <p:spPr>
          <a:xfrm>
            <a:off x="6553200" y="2063752"/>
            <a:ext cx="3984171" cy="3286606"/>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8095" t="21270" r="6667" b="32381"/>
          <a:stretch/>
        </p:blipFill>
        <p:spPr>
          <a:xfrm>
            <a:off x="979715" y="4387003"/>
            <a:ext cx="4724399" cy="1926710"/>
          </a:xfrm>
          <a:prstGeom prst="rect">
            <a:avLst/>
          </a:prstGeom>
        </p:spPr>
      </p:pic>
      <p:pic>
        <p:nvPicPr>
          <p:cNvPr id="5" name="Рисунок 4"/>
          <p:cNvPicPr>
            <a:picLocks noChangeAspect="1"/>
          </p:cNvPicPr>
          <p:nvPr/>
        </p:nvPicPr>
        <p:blipFill rotWithShape="1">
          <a:blip r:embed="rId5" cstate="print">
            <a:extLst>
              <a:ext uri="{28A0092B-C50C-407E-A947-70E740481C1C}">
                <a14:useLocalDpi xmlns:a14="http://schemas.microsoft.com/office/drawing/2010/main" val="0"/>
              </a:ext>
            </a:extLst>
          </a:blip>
          <a:srcRect t="11747" r="5952" b="14285"/>
          <a:stretch/>
        </p:blipFill>
        <p:spPr>
          <a:xfrm>
            <a:off x="979714" y="1371601"/>
            <a:ext cx="4724399" cy="2786798"/>
          </a:xfrm>
          <a:prstGeom prst="rect">
            <a:avLst/>
          </a:prstGeom>
        </p:spPr>
      </p:pic>
    </p:spTree>
    <p:extLst>
      <p:ext uri="{BB962C8B-B14F-4D97-AF65-F5344CB8AC3E}">
        <p14:creationId xmlns:p14="http://schemas.microsoft.com/office/powerpoint/2010/main" val="16005917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743" y="1"/>
            <a:ext cx="11299371" cy="2525485"/>
          </a:xfrm>
        </p:spPr>
        <p:txBody>
          <a:bodyPr>
            <a:normAutofit/>
          </a:bodyPr>
          <a:lstStyle/>
          <a:p>
            <a:r>
              <a:rPr lang="ru-RU" sz="3600" dirty="0" smtClean="0"/>
              <a:t>      </a:t>
            </a:r>
            <a:r>
              <a:rPr lang="ru-RU" sz="3600" dirty="0" smtClean="0">
                <a:latin typeface="Times New Roman" panose="02020603050405020304" pitchFamily="18" charset="0"/>
                <a:cs typeface="Times New Roman" panose="02020603050405020304" pitchFamily="18" charset="0"/>
              </a:rPr>
              <a:t>В поселке Восточный имеется Дом культуры, клуб Дока,  библиотека.</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r="1666" b="23492"/>
          <a:stretch/>
        </p:blipFill>
        <p:spPr>
          <a:xfrm>
            <a:off x="1895965" y="1719943"/>
            <a:ext cx="7944099" cy="4635659"/>
          </a:xfrm>
          <a:prstGeom prst="rect">
            <a:avLst/>
          </a:prstGeom>
        </p:spPr>
      </p:pic>
    </p:spTree>
    <p:extLst>
      <p:ext uri="{BB962C8B-B14F-4D97-AF65-F5344CB8AC3E}">
        <p14:creationId xmlns:p14="http://schemas.microsoft.com/office/powerpoint/2010/main" val="7246738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907279" y="309349"/>
            <a:ext cx="10413864" cy="638844"/>
          </a:xfrm>
        </p:spPr>
        <p:txBody>
          <a:bodyPr>
            <a:normAutofit fontScale="90000"/>
          </a:bodyPr>
          <a:lstStyle/>
          <a:p>
            <a:r>
              <a:rPr lang="ru-RU" dirty="0" smtClean="0"/>
              <a:t>                           </a:t>
            </a:r>
            <a:r>
              <a:rPr lang="ru-RU" sz="5300" dirty="0" smtClean="0">
                <a:latin typeface="Times New Roman" panose="02020603050405020304" pitchFamily="18" charset="0"/>
                <a:cs typeface="Times New Roman" panose="02020603050405020304" pitchFamily="18" charset="0"/>
              </a:rPr>
              <a:t>Водоснабжение</a:t>
            </a:r>
            <a:endParaRPr lang="ru-RU" sz="5300" dirty="0">
              <a:latin typeface="Times New Roman" panose="02020603050405020304" pitchFamily="18" charset="0"/>
              <a:cs typeface="Times New Roman" panose="02020603050405020304" pitchFamily="18" charset="0"/>
            </a:endParaRPr>
          </a:p>
        </p:txBody>
      </p:sp>
      <p:sp>
        <p:nvSpPr>
          <p:cNvPr id="2" name="Текст 1"/>
          <p:cNvSpPr>
            <a:spLocks noGrp="1"/>
          </p:cNvSpPr>
          <p:nvPr>
            <p:ph type="body" idx="1"/>
          </p:nvPr>
        </p:nvSpPr>
        <p:spPr>
          <a:xfrm>
            <a:off x="433415" y="948193"/>
            <a:ext cx="5118151" cy="2099807"/>
          </a:xfrm>
        </p:spPr>
        <p:txBody>
          <a:bodyPr/>
          <a:lstStyle/>
          <a:p>
            <a:r>
              <a:rPr lang="ru-RU" sz="2000" b="0" dirty="0">
                <a:latin typeface="Times New Roman" panose="02020603050405020304" pitchFamily="18" charset="0"/>
                <a:cs typeface="Times New Roman" panose="02020603050405020304" pitchFamily="18" charset="0"/>
              </a:rPr>
              <a:t>К</a:t>
            </a:r>
            <a:r>
              <a:rPr lang="ru-RU" sz="3200" b="0" dirty="0" smtClean="0">
                <a:latin typeface="Times New Roman" panose="02020603050405020304" pitchFamily="18" charset="0"/>
                <a:cs typeface="Times New Roman" panose="02020603050405020304" pitchFamily="18" charset="0"/>
              </a:rPr>
              <a:t>олодец  имени </a:t>
            </a:r>
          </a:p>
          <a:p>
            <a:r>
              <a:rPr lang="ru-RU" sz="3600" b="0" dirty="0" smtClean="0">
                <a:latin typeface="Times New Roman" panose="02020603050405020304" pitchFamily="18" charset="0"/>
                <a:cs typeface="Times New Roman" panose="02020603050405020304" pitchFamily="18" charset="0"/>
              </a:rPr>
              <a:t>В.В. </a:t>
            </a:r>
            <a:r>
              <a:rPr lang="ru-RU" sz="3600" b="0" dirty="0" err="1" smtClean="0">
                <a:latin typeface="Times New Roman" panose="02020603050405020304" pitchFamily="18" charset="0"/>
                <a:cs typeface="Times New Roman" panose="02020603050405020304" pitchFamily="18" charset="0"/>
              </a:rPr>
              <a:t>Колясникова</a:t>
            </a:r>
            <a:endParaRPr lang="ru-RU" sz="4400" b="0" dirty="0">
              <a:latin typeface="Times New Roman" panose="02020603050405020304" pitchFamily="18" charset="0"/>
              <a:cs typeface="Times New Roman" panose="02020603050405020304" pitchFamily="18" charset="0"/>
            </a:endParaRPr>
          </a:p>
          <a:p>
            <a:endParaRPr lang="ru-RU" dirty="0"/>
          </a:p>
          <a:p>
            <a:endParaRPr lang="ru-RU" dirty="0"/>
          </a:p>
        </p:txBody>
      </p:sp>
      <p:sp>
        <p:nvSpPr>
          <p:cNvPr id="8" name="Текст 7"/>
          <p:cNvSpPr>
            <a:spLocks noGrp="1"/>
          </p:cNvSpPr>
          <p:nvPr>
            <p:ph type="body" sz="quarter" idx="3"/>
          </p:nvPr>
        </p:nvSpPr>
        <p:spPr>
          <a:xfrm>
            <a:off x="7206343" y="948194"/>
            <a:ext cx="4441371" cy="1816778"/>
          </a:xfrm>
        </p:spPr>
        <p:txBody>
          <a:bodyPr>
            <a:normAutofit/>
          </a:bodyPr>
          <a:lstStyle/>
          <a:p>
            <a:r>
              <a:rPr lang="ru-RU" sz="3200" b="0" dirty="0" smtClean="0">
                <a:latin typeface="Times New Roman" panose="02020603050405020304" pitchFamily="18" charset="0"/>
                <a:cs typeface="Times New Roman" panose="02020603050405020304" pitchFamily="18" charset="0"/>
              </a:rPr>
              <a:t>Вода на колонке по улице Почтовой самая мягкая и вкусная.</a:t>
            </a:r>
            <a:endParaRPr lang="ru-RU" sz="3200" b="0" dirty="0">
              <a:latin typeface="Times New Roman" panose="02020603050405020304" pitchFamily="18" charset="0"/>
              <a:cs typeface="Times New Roman" panose="02020603050405020304" pitchFamily="18" charset="0"/>
            </a:endParaRPr>
          </a:p>
          <a:p>
            <a:endParaRPr lang="ru-RU" dirty="0"/>
          </a:p>
        </p:txBody>
      </p:sp>
      <p:pic>
        <p:nvPicPr>
          <p:cNvPr id="9" name="Объект 8"/>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33414" y="2505075"/>
            <a:ext cx="2763441" cy="3684588"/>
          </a:xfrm>
        </p:spPr>
      </p:pic>
      <p:pic>
        <p:nvPicPr>
          <p:cNvPr id="10" name="Объект 9"/>
          <p:cNvPicPr>
            <a:picLocks noGrp="1" noChangeAspect="1"/>
          </p:cNvPicPr>
          <p:nvPr>
            <p:ph sz="quarter" idx="4"/>
          </p:nvPr>
        </p:nvPicPr>
        <p:blipFill>
          <a:blip r:embed="rId4" cstate="print">
            <a:extLst>
              <a:ext uri="{28A0092B-C50C-407E-A947-70E740481C1C}">
                <a14:useLocalDpi xmlns:a14="http://schemas.microsoft.com/office/drawing/2010/main" val="0"/>
              </a:ext>
            </a:extLst>
          </a:blip>
          <a:stretch>
            <a:fillRect/>
          </a:stretch>
        </p:blipFill>
        <p:spPr>
          <a:xfrm>
            <a:off x="3593844" y="2505075"/>
            <a:ext cx="2763441" cy="3684588"/>
          </a:xfrm>
        </p:spPr>
      </p:pic>
      <p:pic>
        <p:nvPicPr>
          <p:cNvPr id="15" name="Рисунок 14"/>
          <p:cNvPicPr>
            <a:picLocks noChangeAspect="1"/>
          </p:cNvPicPr>
          <p:nvPr/>
        </p:nvPicPr>
        <p:blipFill rotWithShape="1">
          <a:blip r:embed="rId5" cstate="print">
            <a:extLst>
              <a:ext uri="{28A0092B-C50C-407E-A947-70E740481C1C}">
                <a14:useLocalDpi xmlns:a14="http://schemas.microsoft.com/office/drawing/2010/main" val="0"/>
              </a:ext>
            </a:extLst>
          </a:blip>
          <a:srcRect t="4445" r="8809"/>
          <a:stretch/>
        </p:blipFill>
        <p:spPr>
          <a:xfrm>
            <a:off x="6754274" y="2505075"/>
            <a:ext cx="4648201" cy="3653025"/>
          </a:xfrm>
          <a:prstGeom prst="rect">
            <a:avLst/>
          </a:prstGeom>
        </p:spPr>
      </p:pic>
    </p:spTree>
    <p:extLst>
      <p:ext uri="{BB962C8B-B14F-4D97-AF65-F5344CB8AC3E}">
        <p14:creationId xmlns:p14="http://schemas.microsoft.com/office/powerpoint/2010/main" val="12698482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365125"/>
            <a:ext cx="10700657" cy="2352938"/>
          </a:xfrm>
        </p:spPr>
        <p:txBody>
          <a:bodyPr>
            <a:normAutofit/>
          </a:bodyPr>
          <a:lstStyle/>
          <a:p>
            <a:r>
              <a:rPr lang="ru-RU" sz="4800" dirty="0" smtClean="0">
                <a:latin typeface="Times New Roman" panose="02020603050405020304" pitchFamily="18" charset="0"/>
                <a:cs typeface="Times New Roman" panose="02020603050405020304" pitchFamily="18" charset="0"/>
              </a:rPr>
              <a:t>      Торговое обслуживание населения – магазины п. Восточный</a:t>
            </a: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rotWithShape="1">
          <a:blip r:embed="rId2" cstate="print">
            <a:extLst>
              <a:ext uri="{28A0092B-C50C-407E-A947-70E740481C1C}">
                <a14:useLocalDpi xmlns:a14="http://schemas.microsoft.com/office/drawing/2010/main" val="0"/>
              </a:ext>
            </a:extLst>
          </a:blip>
          <a:srcRect l="8888" t="5714" r="8520" b="26667"/>
          <a:stretch/>
        </p:blipFill>
        <p:spPr>
          <a:xfrm>
            <a:off x="280308" y="3048000"/>
            <a:ext cx="3091376" cy="3374570"/>
          </a:xfrm>
          <a:prstGeom prst="rect">
            <a:avLst/>
          </a:prstGeom>
        </p:spPr>
      </p:pic>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t="12699" r="1666" b="21270"/>
          <a:stretch/>
        </p:blipFill>
        <p:spPr>
          <a:xfrm>
            <a:off x="3820884" y="4006414"/>
            <a:ext cx="4365174" cy="2198442"/>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8094" r="2619" b="19048"/>
          <a:stretch/>
        </p:blipFill>
        <p:spPr>
          <a:xfrm>
            <a:off x="7828400" y="2212175"/>
            <a:ext cx="3710456" cy="2523110"/>
          </a:xfrm>
          <a:prstGeom prst="rect">
            <a:avLst/>
          </a:prstGeom>
        </p:spPr>
      </p:pic>
    </p:spTree>
    <p:extLst>
      <p:ext uri="{BB962C8B-B14F-4D97-AF65-F5344CB8AC3E}">
        <p14:creationId xmlns:p14="http://schemas.microsoft.com/office/powerpoint/2010/main" val="37731982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1" y="283029"/>
            <a:ext cx="10885713" cy="2406765"/>
          </a:xfrm>
        </p:spPr>
        <p:txBody>
          <a:bodyPr>
            <a:normAutofit fontScale="90000"/>
          </a:bodyPr>
          <a:lstStyle/>
          <a:p>
            <a:r>
              <a:rPr lang="ru-RU" dirty="0" smtClean="0"/>
              <a:t>   </a:t>
            </a:r>
            <a:r>
              <a:rPr lang="ru-RU" sz="3100" dirty="0">
                <a:latin typeface="Times New Roman" panose="02020603050405020304" pitchFamily="18" charset="0"/>
                <a:cs typeface="Times New Roman" panose="02020603050405020304" pitchFamily="18" charset="0"/>
              </a:rPr>
              <a:t>В поселке </a:t>
            </a:r>
            <a:r>
              <a:rPr lang="ru-RU" sz="3100" dirty="0" smtClean="0">
                <a:latin typeface="Times New Roman" panose="02020603050405020304" pitchFamily="18" charset="0"/>
                <a:cs typeface="Times New Roman" panose="02020603050405020304" pitchFamily="18" charset="0"/>
              </a:rPr>
              <a:t>Восточный есть лесная и деревообрабатывающая промышленность, действуют предприятие ООО </a:t>
            </a:r>
            <a:r>
              <a:rPr lang="ru-RU" sz="3600" dirty="0">
                <a:latin typeface="Times New Roman" panose="02020603050405020304" pitchFamily="18" charset="0"/>
                <a:cs typeface="Times New Roman" panose="02020603050405020304" pitchFamily="18" charset="0"/>
              </a:rPr>
              <a:t>«Аргус СФК</a:t>
            </a:r>
            <a:r>
              <a:rPr lang="ru-RU" sz="3600" dirty="0" smtClean="0">
                <a:latin typeface="Times New Roman" panose="02020603050405020304" pitchFamily="18" charset="0"/>
                <a:cs typeface="Times New Roman" panose="02020603050405020304" pitchFamily="18" charset="0"/>
              </a:rPr>
              <a:t>», ООО «</a:t>
            </a:r>
            <a:r>
              <a:rPr lang="ru-RU" sz="3600" dirty="0" err="1" smtClean="0">
                <a:latin typeface="Times New Roman" panose="02020603050405020304" pitchFamily="18" charset="0"/>
                <a:cs typeface="Times New Roman" panose="02020603050405020304" pitchFamily="18" charset="0"/>
              </a:rPr>
              <a:t>Отрадновский</a:t>
            </a:r>
            <a:r>
              <a:rPr lang="ru-RU" sz="3600" dirty="0" smtClean="0">
                <a:latin typeface="Times New Roman" panose="02020603050405020304" pitchFamily="18" charset="0"/>
                <a:cs typeface="Times New Roman" panose="02020603050405020304" pitchFamily="18" charset="0"/>
              </a:rPr>
              <a:t> леспромхоз», ООО «Тура-</a:t>
            </a:r>
            <a:r>
              <a:rPr lang="ru-RU" sz="3600" dirty="0" err="1" smtClean="0">
                <a:latin typeface="Times New Roman" panose="02020603050405020304" pitchFamily="18" charset="0"/>
                <a:cs typeface="Times New Roman" panose="02020603050405020304" pitchFamily="18" charset="0"/>
              </a:rPr>
              <a:t>плитпром</a:t>
            </a:r>
            <a:r>
              <a:rPr lang="ru-RU" sz="3600" dirty="0" smtClean="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3100" dirty="0">
                <a:latin typeface="Times New Roman" panose="02020603050405020304" pitchFamily="18" charset="0"/>
                <a:cs typeface="Times New Roman" panose="02020603050405020304" pitchFamily="18" charset="0"/>
              </a:rPr>
              <a:t/>
            </a:r>
            <a:br>
              <a:rPr lang="ru-RU" sz="3100"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l="3809" r="9286" b="27936"/>
          <a:stretch/>
        </p:blipFill>
        <p:spPr>
          <a:xfrm>
            <a:off x="740227" y="4431497"/>
            <a:ext cx="3349012" cy="2082810"/>
          </a:xfrm>
          <a:prstGeom prst="rect">
            <a:avLst/>
          </a:prstGeom>
        </p:spPr>
      </p:pic>
      <p:pic>
        <p:nvPicPr>
          <p:cNvPr id="9" name="Рисунок 8"/>
          <p:cNvPicPr>
            <a:picLocks noChangeAspect="1"/>
          </p:cNvPicPr>
          <p:nvPr/>
        </p:nvPicPr>
        <p:blipFill rotWithShape="1">
          <a:blip r:embed="rId4" cstate="print">
            <a:extLst>
              <a:ext uri="{28A0092B-C50C-407E-A947-70E740481C1C}">
                <a14:useLocalDpi xmlns:a14="http://schemas.microsoft.com/office/drawing/2010/main" val="0"/>
              </a:ext>
            </a:extLst>
          </a:blip>
          <a:srcRect l="8333" t="13651" r="23095" b="25397"/>
          <a:stretch/>
        </p:blipFill>
        <p:spPr>
          <a:xfrm>
            <a:off x="4767943" y="4456694"/>
            <a:ext cx="3086419" cy="2057613"/>
          </a:xfrm>
          <a:prstGeom prst="rect">
            <a:avLst/>
          </a:prstGeom>
        </p:spPr>
      </p:pic>
      <p:pic>
        <p:nvPicPr>
          <p:cNvPr id="2050" name="Picture 2" descr="Новый деревообрабатывающий комбинат открыт в поселке Восточном (Свердловска..."/>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9552" y="1981188"/>
            <a:ext cx="3268792" cy="218867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9 декабря компания Аргус СФК открыла новый фанерный комбинат в поселке Вос..."/>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13557" y="2006385"/>
            <a:ext cx="3047685" cy="204062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Лесоперерабатывающее предприятие &amp;quot;Аргус-СФК&amp;quot; работает в поселке В..."/>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10567" y="3127657"/>
            <a:ext cx="3201719" cy="239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5888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Прямоугольник 3"/>
          <p:cNvSpPr/>
          <p:nvPr/>
        </p:nvSpPr>
        <p:spPr>
          <a:xfrm>
            <a:off x="696687" y="500743"/>
            <a:ext cx="10276114" cy="3745384"/>
          </a:xfrm>
          <a:prstGeom prst="rect">
            <a:avLst/>
          </a:prstGeom>
        </p:spPr>
        <p:txBody>
          <a:bodyPr wrap="square">
            <a:spAutoFit/>
          </a:bodyPr>
          <a:lstStyle/>
          <a:p>
            <a:pPr>
              <a:lnSpc>
                <a:spcPct val="107000"/>
              </a:lnSpc>
              <a:spcAft>
                <a:spcPts val="800"/>
              </a:spcAft>
            </a:pPr>
            <a:r>
              <a:rPr lang="ru-RU" sz="32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 очень люблю свой посёлок за то, что именно здесь я родилась, здесь живут мои родители и друзья. Я люблю его за то, что он очень красивый и вечно молодой. В нем интересно жить, интересно учиться и будет интересно работать</a:t>
            </a:r>
            <a:r>
              <a:rPr lang="ru-RU" sz="3200" dirty="0" smtClean="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Узнала много интересного о своём посёлке Восточный. И хочу поделиться  этой информацией с </a:t>
            </a:r>
            <a:r>
              <a:rPr lang="ru-RU" sz="3200" dirty="0" smtClean="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Вами.</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t="21269" r="16428" b="6031"/>
          <a:stretch/>
        </p:blipFill>
        <p:spPr>
          <a:xfrm>
            <a:off x="1132114" y="4419600"/>
            <a:ext cx="3057744" cy="1994939"/>
          </a:xfrm>
          <a:prstGeom prst="rect">
            <a:avLst/>
          </a:prstGeom>
        </p:spPr>
      </p:pic>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l="-565" t="-8051" r="565" b="8051"/>
          <a:stretch/>
        </p:blipFill>
        <p:spPr>
          <a:xfrm>
            <a:off x="7206343" y="3714883"/>
            <a:ext cx="2024743" cy="2699656"/>
          </a:xfrm>
          <a:prstGeom prst="rect">
            <a:avLst/>
          </a:prstGeom>
        </p:spPr>
      </p:pic>
    </p:spTree>
    <p:extLst>
      <p:ext uri="{BB962C8B-B14F-4D97-AF65-F5344CB8AC3E}">
        <p14:creationId xmlns:p14="http://schemas.microsoft.com/office/powerpoint/2010/main" val="3087423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365125"/>
            <a:ext cx="10482943" cy="2266517"/>
          </a:xfrm>
        </p:spPr>
        <p:txBody>
          <a:bodyPr>
            <a:normAutofit fontScale="90000"/>
          </a:bodyPr>
          <a:lstStyle/>
          <a:p>
            <a:r>
              <a:rPr lang="ru-RU" dirty="0"/>
              <a:t> </a:t>
            </a:r>
            <a:r>
              <a:rPr lang="ru-RU" dirty="0" smtClean="0"/>
              <a:t>                  Список литературы:</a:t>
            </a:r>
            <a:br>
              <a:rPr lang="ru-RU" dirty="0" smtClean="0"/>
            </a:br>
            <a:r>
              <a:rPr lang="ru-RU" sz="3200" dirty="0" smtClean="0">
                <a:latin typeface="Times New Roman" panose="02020603050405020304" pitchFamily="18" charset="0"/>
                <a:cs typeface="Times New Roman" panose="02020603050405020304" pitchFamily="18" charset="0"/>
              </a:rPr>
              <a:t>1</a:t>
            </a:r>
            <a:r>
              <a:rPr lang="ru-RU" sz="2800" dirty="0" smtClean="0">
                <a:latin typeface="Times New Roman" panose="02020603050405020304" pitchFamily="18" charset="0"/>
                <a:cs typeface="Times New Roman" panose="02020603050405020304" pitchFamily="18" charset="0"/>
              </a:rPr>
              <a:t>. Использовала</a:t>
            </a:r>
            <a:r>
              <a:rPr lang="ru-RU" sz="2400" dirty="0" smtClean="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интернет ресурсы:</a:t>
            </a:r>
            <a:br>
              <a:rPr lang="ru-RU" sz="2800" dirty="0" smtClean="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hlinkClick r:id="rId3"/>
              </a:rPr>
              <a:t>https://</a:t>
            </a:r>
            <a:r>
              <a:rPr lang="en-US" sz="2800" dirty="0" smtClean="0">
                <a:latin typeface="Times New Roman" panose="02020603050405020304" pitchFamily="18" charset="0"/>
                <a:cs typeface="Times New Roman" panose="02020603050405020304" pitchFamily="18" charset="0"/>
                <a:hlinkClick r:id="rId3"/>
              </a:rPr>
              <a:t>dic.academic.ru/dic.nsf/ruwiki/1663123</a:t>
            </a:r>
            <a:r>
              <a:rPr lang="ru-RU" sz="2800" dirty="0" smtClean="0">
                <a:latin typeface="Times New Roman" panose="02020603050405020304" pitchFamily="18" charset="0"/>
                <a:cs typeface="Times New Roman" panose="02020603050405020304" pitchFamily="18" charset="0"/>
              </a:rPr>
              <a:t> </a:t>
            </a:r>
            <a:br>
              <a:rPr lang="ru-RU" sz="2800" dirty="0" smtClean="0">
                <a:latin typeface="Times New Roman" panose="02020603050405020304" pitchFamily="18" charset="0"/>
                <a:cs typeface="Times New Roman" panose="02020603050405020304" pitchFamily="18" charset="0"/>
              </a:rPr>
            </a:br>
            <a:r>
              <a:rPr lang="ru-RU" sz="3200" dirty="0" smtClean="0">
                <a:latin typeface="Times New Roman" panose="02020603050405020304" pitchFamily="18" charset="0"/>
                <a:cs typeface="Times New Roman" panose="02020603050405020304" pitchFamily="18" charset="0"/>
              </a:rPr>
              <a:t>2</a:t>
            </a:r>
            <a:r>
              <a:rPr lang="ru-RU" sz="2800" dirty="0" smtClean="0">
                <a:latin typeface="Times New Roman" panose="02020603050405020304" pitchFamily="18" charset="0"/>
                <a:cs typeface="Times New Roman" panose="02020603050405020304" pitchFamily="18" charset="0"/>
              </a:rPr>
              <a:t>.Благодарю за помощь в написании родителей, педагога ДДТ;</a:t>
            </a:r>
            <a:br>
              <a:rPr lang="ru-RU" sz="2800" dirty="0" smtClean="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pic>
        <p:nvPicPr>
          <p:cNvPr id="1026" name="Picture 2" descr="Картинки золотая осень (60 фото)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599" y="2664278"/>
            <a:ext cx="3864429" cy="24152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2048x1365 Осенние Листья, Осенние Пейзажи, Осенние Картинки, Падения Деревь..."/>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0678" y="3871912"/>
            <a:ext cx="3622901" cy="241526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Теплые осенние обои для рабочего стола."/>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11230" y="2631642"/>
            <a:ext cx="3610657" cy="2447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6590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solidDmnd">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 </a:t>
            </a:r>
            <a:endParaRPr lang="ru-RU" dirty="0"/>
          </a:p>
        </p:txBody>
      </p:sp>
      <p:sp>
        <p:nvSpPr>
          <p:cNvPr id="3" name="Текст 2"/>
          <p:cNvSpPr>
            <a:spLocks noGrp="1"/>
          </p:cNvSpPr>
          <p:nvPr>
            <p:ph type="body" idx="1"/>
          </p:nvPr>
        </p:nvSpPr>
        <p:spPr>
          <a:xfrm>
            <a:off x="631371" y="1424066"/>
            <a:ext cx="10716079" cy="4122295"/>
          </a:xfrm>
        </p:spPr>
        <p:txBody>
          <a:bodyPr>
            <a:noAutofit/>
          </a:bodyPr>
          <a:lstStyle/>
          <a:p>
            <a:r>
              <a:rPr lang="ru-RU" sz="6000" b="1" dirty="0" smtClean="0"/>
              <a:t>         </a:t>
            </a:r>
          </a:p>
          <a:p>
            <a:r>
              <a:rPr lang="ru-RU" sz="6000" b="1" dirty="0"/>
              <a:t> </a:t>
            </a:r>
            <a:r>
              <a:rPr lang="ru-RU" sz="6000" b="1" dirty="0" smtClean="0"/>
              <a:t>        Благодарю за внимание!</a:t>
            </a:r>
          </a:p>
          <a:p>
            <a:r>
              <a:rPr lang="ru-RU" sz="6000" b="1" dirty="0" smtClean="0"/>
              <a:t>       </a:t>
            </a:r>
          </a:p>
          <a:p>
            <a:r>
              <a:rPr lang="ru-RU" sz="6000" b="1" dirty="0"/>
              <a:t> </a:t>
            </a:r>
            <a:r>
              <a:rPr lang="ru-RU" sz="6000" b="1" dirty="0" smtClean="0"/>
              <a:t>      </a:t>
            </a:r>
            <a:endParaRPr lang="ru-RU" sz="6000" b="1" dirty="0"/>
          </a:p>
        </p:txBody>
      </p:sp>
    </p:spTree>
    <p:extLst>
      <p:ext uri="{BB962C8B-B14F-4D97-AF65-F5344CB8AC3E}">
        <p14:creationId xmlns:p14="http://schemas.microsoft.com/office/powerpoint/2010/main" val="31992359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2674</TotalTime>
  <Words>506</Words>
  <Application>Microsoft Office PowerPoint</Application>
  <PresentationFormat>Широкоэкранный</PresentationFormat>
  <Paragraphs>61</Paragraphs>
  <Slides>21</Slides>
  <Notes>13</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Arial</vt:lpstr>
      <vt:lpstr>Calibri</vt:lpstr>
      <vt:lpstr>Calibri Light</vt:lpstr>
      <vt:lpstr>Times New Roman</vt:lpstr>
      <vt:lpstr>Тема Office</vt:lpstr>
      <vt:lpstr>   Виртуальная мини-экскурсия по п. Восточный тема: «Мой посёлок, мой край любимый»  Сосьвинского городского округа Автор: Герасёва Владислава Аркадьевна, 10 лет, обучающаяся 4 класса Свердловской области, Серовского района, п. Восточный               Филиал МБОУ ДО ДДТ п Сосьва в п. Восточный  объединение «Турист»  </vt:lpstr>
      <vt:lpstr>Цель виртуальной мини-экскурсии: систематизация и закрепление знаний о родном посёлке, о важных местах и предприятиях, учреждениях. </vt:lpstr>
      <vt:lpstr>Восточный – посёлок в Серовском районе Свердловской области России, входит в состав СГО. С октября 2004 года рабочий посёлок Восточный был отнесён к категории сельских населённых пунктах и расположен на высоком левом берегу реки Туры, в 42 километрах (по автотрассе в 46 километрах)к югу от посёлка Сосьва, в 114 километра к юго-востоку от города Серова (по автотрассе в 154 километрах)  на Марковых горах. На 1 марта 2022 года по оценке Федеральной службы государственной статистики численность населения посёлка Восточный Свердловской области  составляет 4 170 человек.  В нём проживают люди разных национальностей: русские, татары, удмурты, украинцы и д.р. Все живут в дружбе и согласии. 1955-1956-был построен лесозавод. 1965году посёлок вошел в состав Серовского района. </vt:lpstr>
      <vt:lpstr> </vt:lpstr>
      <vt:lpstr>   С 1998 году использовался потонный мост через реку Туру. 2017 году был построен железобетонный мост длинной 152 метра. Раньше, по реке Туре проплывали пароходы, сплавляли лес. Но со временем река обмелела. Сплав леса прекратился.  Посёлок связан асфальтированной автомобильной дорогой с городом Верхотурьем, Серовом и посёлком Сосьва. Автобусы ходят по расписанию.    </vt:lpstr>
      <vt:lpstr>                            Природная красота   </vt:lpstr>
      <vt:lpstr>          Памятник победы</vt:lpstr>
      <vt:lpstr> В поселке Восточный СГО люди проживают в частных домах  и домах городского типа. В поселке 65 улицы, 10 переулков.</vt:lpstr>
      <vt:lpstr>        Преображенская церковь в честь Преображения Господня    Приход в честь Новомучеников Российских в поселке был создан на рубеже XX — XXI веков. Долгое время располагался в перестроенном здании бывшего магазина. Обустроить и благоукрасить молитвенный дом помогли сестры Ново-Тихвинского женского монастыря. В 2006 году в Восточном было начато строительство большого деревянного храма в честь Преображения Господня. В настоящее время храм освящен. </vt:lpstr>
      <vt:lpstr>       Детский садик №16 «Малышок» п. Восточный  </vt:lpstr>
      <vt:lpstr>История нашей больницы  начинается с работы фельшерско-акушерского пункта. 15.07. 1952 году-был открыт стационар на 15 коек.                         15.12.1952 году был реорганизован в Восточную участковую больницу. 1978 году- заложен фундамент новой больничный комплекс.1981 году- открыта биохимическая лаборатория. В феврале 1986 году-сотрудники справили новоселье.  </vt:lpstr>
      <vt:lpstr>      Образовательные учреждения п. Восточный СГО</vt:lpstr>
      <vt:lpstr>     В Восточном находится железнодорожная  станция Предтурье Свердловской железной дороги направления Алапаевск – Серов, курсируют беспересадочные вагоны до Екатеринбурга. В Восточном имеется почтовое отделение России(2019году здание отремонтировали ), где жители  могут получить свои посылки и бандероли, письма и выписать газеты, журналы. </vt:lpstr>
      <vt:lpstr>   В нашем посёлке есть ДЮСШ, музыкальная школа, МБОУ ДО ДДТ.    </vt:lpstr>
      <vt:lpstr>      В поселке Восточный имеется Дом культуры, клуб Дока,  библиотека. </vt:lpstr>
      <vt:lpstr>                           Водоснабжение</vt:lpstr>
      <vt:lpstr>      Торговое обслуживание населения – магазины п. Восточный </vt:lpstr>
      <vt:lpstr>   В поселке Восточный есть лесная и деревообрабатывающая промышленность, действуют предприятие ООО «Аргус СФК», ООО «Отрадновский леспромхоз», ООО «Тура-плитпром».  </vt:lpstr>
      <vt:lpstr>Презентация PowerPoint</vt:lpstr>
      <vt:lpstr>                   Список литературы: 1. Использовала интернет ресурсы: https://dic.academic.ru/dic.nsf/ruwiki/1663123  2.Благодарю за помощь в написании родителей, педагога ДДТ; </vt:lpstr>
      <vt:lpstr> </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Творческий отчёт за 2020год объединение «Фантазия»</dc:title>
  <dc:creator>Света</dc:creator>
  <cp:lastModifiedBy>Света</cp:lastModifiedBy>
  <cp:revision>261</cp:revision>
  <dcterms:created xsi:type="dcterms:W3CDTF">2020-12-14T16:50:18Z</dcterms:created>
  <dcterms:modified xsi:type="dcterms:W3CDTF">2022-10-20T09:40:56Z</dcterms:modified>
</cp:coreProperties>
</file>