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media/image3.jpg" ContentType="image/jpg"/>
  <Override PartName="/ppt/media/image4.jpg" ContentType="image/jpg"/>
  <Override PartName="/ppt/notesSlides/notesSlide1.xml" ContentType="application/vnd.openxmlformats-officedocument.presentationml.notesSlide+xml"/>
  <Override PartName="/ppt/media/image5.jpg" ContentType="image/jpg"/>
  <Override PartName="/ppt/media/image6.jpg" ContentType="image/jpg"/>
  <Override PartName="/ppt/media/image7.jpg" ContentType="image/jpg"/>
  <Override PartName="/ppt/media/image8.jpg" ContentType="image/jpg"/>
  <Override PartName="/ppt/media/image10.jpg" ContentType="image/jpg"/>
  <Override PartName="/ppt/notesSlides/notesSlide2.xml" ContentType="application/vnd.openxmlformats-officedocument.presentationml.notesSlide+xml"/>
  <Override PartName="/ppt/media/image13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32" r:id="rId1"/>
  </p:sldMasterIdLst>
  <p:notesMasterIdLst>
    <p:notesMasterId r:id="rId12"/>
  </p:notesMasterIdLst>
  <p:sldIdLst>
    <p:sldId id="347" r:id="rId2"/>
    <p:sldId id="308" r:id="rId3"/>
    <p:sldId id="365" r:id="rId4"/>
    <p:sldId id="366" r:id="rId5"/>
    <p:sldId id="368" r:id="rId6"/>
    <p:sldId id="369" r:id="rId7"/>
    <p:sldId id="370" r:id="rId8"/>
    <p:sldId id="372" r:id="rId9"/>
    <p:sldId id="373" r:id="rId10"/>
    <p:sldId id="30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96" autoAdjust="0"/>
    <p:restoredTop sz="68547" autoAdjust="0"/>
  </p:normalViewPr>
  <p:slideViewPr>
    <p:cSldViewPr>
      <p:cViewPr>
        <p:scale>
          <a:sx n="79" d="100"/>
          <a:sy n="79" d="100"/>
        </p:scale>
        <p:origin x="-870" y="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20"/>
    </p:cViewPr>
  </p:sorterViewPr>
  <p:notesViewPr>
    <p:cSldViewPr>
      <p:cViewPr varScale="1">
        <p:scale>
          <a:sx n="85" d="100"/>
          <a:sy n="85" d="100"/>
        </p:scale>
        <p:origin x="316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10D97-9B1C-4539-A764-C16505EF37D6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F8AC49-2B2F-49D1-BB1F-E9ECFDE422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2983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F8AC49-2B2F-49D1-BB1F-E9ECFDE422E4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523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F8AC49-2B2F-49D1-BB1F-E9ECFDE422E4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8911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68735-CDE1-434A-8E8F-449B701065FF}" type="datetimeFigureOut">
              <a:rPr lang="ru-RU" smtClean="0"/>
              <a:pPr/>
              <a:t>02.10.2022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10107E74-044B-407C-BB89-698DCBCDA0C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8859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68735-CDE1-434A-8E8F-449B701065FF}" type="datetimeFigureOut">
              <a:rPr lang="ru-RU" smtClean="0"/>
              <a:pPr/>
              <a:t>02.10.2022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07E74-044B-407C-BB89-698DCBCDA0C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7720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68735-CDE1-434A-8E8F-449B701065FF}" type="datetimeFigureOut">
              <a:rPr lang="ru-RU" smtClean="0"/>
              <a:pPr/>
              <a:t>02.10.2022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0107E74-044B-407C-BB89-698DCBCDA0C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2846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68735-CDE1-434A-8E8F-449B701065FF}" type="datetimeFigureOut">
              <a:rPr lang="ru-RU" smtClean="0"/>
              <a:pPr/>
              <a:t>02.10.2022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10107E74-044B-407C-BB89-698DCBCDA0C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0151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68735-CDE1-434A-8E8F-449B701065FF}" type="datetimeFigureOut">
              <a:rPr lang="ru-RU" smtClean="0"/>
              <a:pPr/>
              <a:t>02.10.2022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10107E74-044B-407C-BB89-698DCBCDA0C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62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68735-CDE1-434A-8E8F-449B701065FF}" type="datetimeFigureOut">
              <a:rPr lang="ru-RU" smtClean="0"/>
              <a:pPr/>
              <a:t>02.10.2022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07E74-044B-407C-BB89-698DCBCDA0C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2119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68735-CDE1-434A-8E8F-449B701065FF}" type="datetimeFigureOut">
              <a:rPr lang="ru-RU" smtClean="0"/>
              <a:pPr/>
              <a:t>02.10.2022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07E74-044B-407C-BB89-698DCBCDA0C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1912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68735-CDE1-434A-8E8F-449B701065FF}" type="datetimeFigureOut">
              <a:rPr lang="ru-RU" smtClean="0"/>
              <a:pPr/>
              <a:t>02.10.2022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07E74-044B-407C-BB89-698DCBCDA0C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5063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68735-CDE1-434A-8E8F-449B701065FF}" type="datetimeFigureOut">
              <a:rPr lang="ru-RU" smtClean="0"/>
              <a:pPr/>
              <a:t>02.10.2022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0107E74-044B-407C-BB89-698DCBCDA0C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1212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68735-CDE1-434A-8E8F-449B701065FF}" type="datetimeFigureOut">
              <a:rPr lang="ru-RU" smtClean="0"/>
              <a:pPr/>
              <a:t>02.10.2022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0107E74-044B-407C-BB89-698DCBCDA0C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07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68735-CDE1-434A-8E8F-449B701065FF}" type="datetimeFigureOut">
              <a:rPr lang="ru-RU" smtClean="0"/>
              <a:pPr/>
              <a:t>02.10.2022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0107E74-044B-407C-BB89-698DCBCDA0C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91029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68735-CDE1-434A-8E8F-449B701065FF}" type="datetimeFigureOut">
              <a:rPr lang="ru-RU" smtClean="0"/>
              <a:pPr/>
              <a:t>02.10.2022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0107E74-044B-407C-BB89-698DCBCDA0C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84603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68735-CDE1-434A-8E8F-449B701065FF}" type="datetimeFigureOut">
              <a:rPr lang="ru-RU" smtClean="0"/>
              <a:pPr/>
              <a:t>02.10.2022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0107E74-044B-407C-BB89-698DCBCDA0C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607496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68735-CDE1-434A-8E8F-449B701065FF}" type="datetimeFigureOut">
              <a:rPr lang="ru-RU" smtClean="0"/>
              <a:pPr/>
              <a:t>02.10.2022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0107E74-044B-407C-BB89-698DCBCDA0C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64418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68735-CDE1-434A-8E8F-449B701065FF}" type="datetimeFigureOut">
              <a:rPr lang="ru-RU" smtClean="0"/>
              <a:pPr/>
              <a:t>02.10.2022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07E74-044B-407C-BB89-698DCBCDA0C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44508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68735-CDE1-434A-8E8F-449B701065FF}" type="datetimeFigureOut">
              <a:rPr lang="ru-RU" smtClean="0"/>
              <a:pPr/>
              <a:t>02.10.2022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07E74-044B-407C-BB89-698DCBCDA0C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8095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68735-CDE1-434A-8E8F-449B701065FF}" type="datetimeFigureOut">
              <a:rPr lang="ru-RU" smtClean="0"/>
              <a:pPr/>
              <a:t>02.10.2022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0107E74-044B-407C-BB89-698DCBCDA0C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8681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  <p:sldLayoutId id="2147484044" r:id="rId12"/>
    <p:sldLayoutId id="2147484045" r:id="rId13"/>
    <p:sldLayoutId id="2147484046" r:id="rId14"/>
    <p:sldLayoutId id="2147484047" r:id="rId15"/>
    <p:sldLayoutId id="214748404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0"/>
            <a:ext cx="6589199" cy="27003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Конкурсная работа</a:t>
            </a:r>
            <a:br>
              <a:rPr lang="ru-RU" dirty="0" smtClean="0"/>
            </a:br>
            <a:r>
              <a:rPr lang="ru-RU" dirty="0" smtClean="0"/>
              <a:t>на 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Calibri"/>
                <a:cs typeface="Times New Roman"/>
              </a:rPr>
              <a:t>п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Calibri"/>
                <a:cs typeface="Times New Roman"/>
              </a:rPr>
              <a:t>атриотический 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Calibri"/>
                <a:ea typeface="Calibri"/>
                <a:cs typeface="Times New Roman"/>
              </a:rPr>
              <a:t>краеведческий конкурс 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Calibri"/>
                <a:cs typeface="Times New Roman"/>
              </a:rPr>
            </a:b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Calibri"/>
                <a:cs typeface="Times New Roman"/>
              </a:rPr>
              <a:t>«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Calibri"/>
                <a:ea typeface="Calibri"/>
                <a:cs typeface="Times New Roman"/>
              </a:rPr>
              <a:t>Люби и знай свой край родной» 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ru-RU" dirty="0" smtClean="0">
                <a:solidFill>
                  <a:schemeClr val="bg1">
                    <a:lumMod val="95000"/>
                  </a:schemeClr>
                </a:solidFill>
              </a:rPr>
            </a:br>
            <a:endParaRPr lang="ru-RU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9792" y="3140968"/>
            <a:ext cx="6264696" cy="327356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выполнили ученики 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«Б» класса </a:t>
            </a:r>
          </a:p>
          <a:p>
            <a:pPr marL="0" indent="0">
              <a:buNone/>
            </a:pP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№1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Героя РФ Романова В.В.</a:t>
            </a:r>
          </a:p>
          <a:p>
            <a:pPr marL="0" indent="0" algn="ctr">
              <a:buNone/>
            </a:pP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</a:t>
            </a:r>
          </a:p>
          <a:p>
            <a:pPr marL="0" indent="0">
              <a:buNone/>
            </a:pP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Козлова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Наталия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Евгеньевна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56992"/>
            <a:ext cx="2232248" cy="1913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33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252728"/>
          </a:xfrm>
        </p:spPr>
        <p:txBody>
          <a:bodyPr>
            <a:noAutofit/>
          </a:bodyPr>
          <a:lstStyle/>
          <a:p>
            <a:r>
              <a:rPr lang="ru-RU" dirty="0">
                <a:latin typeface="Monotype Corsiva" pitchFamily="66" charset="0"/>
                <a:cs typeface="Mongolian Baiti" pitchFamily="66" charset="0"/>
              </a:rPr>
              <a:t/>
            </a:r>
            <a:br>
              <a:rPr lang="ru-RU" dirty="0">
                <a:latin typeface="Monotype Corsiva" pitchFamily="66" charset="0"/>
                <a:cs typeface="Mongolian Baiti" pitchFamily="66" charset="0"/>
              </a:rPr>
            </a:b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5109271"/>
            <a:ext cx="2520279" cy="1748729"/>
          </a:xfr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40152" y="5229200"/>
            <a:ext cx="3024336" cy="135359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75656" y="414155"/>
            <a:ext cx="71561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ВОЙНА. ВЕЛИКАЯ ОТЕЧЕСТВЕННАЯ.</a:t>
            </a:r>
            <a:endParaRPr lang="ru-RU" sz="32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46153" y="1124744"/>
            <a:ext cx="79928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>
              <a:spcBef>
                <a:spcPts val="105"/>
              </a:spcBef>
              <a:tabLst>
                <a:tab pos="661670" algn="l"/>
              </a:tabLst>
            </a:pPr>
            <a:r>
              <a:rPr lang="ru-RU" sz="2800" dirty="0">
                <a:latin typeface="+mj-lt"/>
                <a:cs typeface="Cambria"/>
              </a:rPr>
              <a:t>1941</a:t>
            </a:r>
            <a:r>
              <a:rPr lang="ru-RU" sz="2800" spc="-110" dirty="0">
                <a:latin typeface="+mj-lt"/>
                <a:cs typeface="Cambria"/>
              </a:rPr>
              <a:t> </a:t>
            </a:r>
            <a:r>
              <a:rPr lang="ru-RU" sz="2800" spc="-20" dirty="0">
                <a:latin typeface="+mj-lt"/>
                <a:cs typeface="Cambria"/>
              </a:rPr>
              <a:t>год.</a:t>
            </a:r>
            <a:endParaRPr lang="ru-RU" sz="2800" dirty="0">
              <a:latin typeface="+mj-lt"/>
              <a:cs typeface="Cambria"/>
            </a:endParaRPr>
          </a:p>
          <a:p>
            <a:pPr marL="304800" marR="5080" lvl="0" indent="-292735"/>
            <a:r>
              <a:rPr lang="ru-RU" sz="2000" spc="-190" dirty="0">
                <a:latin typeface="+mj-lt"/>
                <a:cs typeface="Lucida Sans Unicode"/>
              </a:rPr>
              <a:t>🗌 </a:t>
            </a:r>
            <a:r>
              <a:rPr lang="ru-RU" sz="2800" spc="-5" dirty="0" err="1">
                <a:latin typeface="+mj-lt"/>
                <a:cs typeface="Cambria"/>
              </a:rPr>
              <a:t>Сосьвинцы</a:t>
            </a:r>
            <a:r>
              <a:rPr lang="ru-RU" sz="2800" spc="-5" dirty="0">
                <a:latin typeface="+mj-lt"/>
                <a:cs typeface="Cambria"/>
              </a:rPr>
              <a:t> целыми </a:t>
            </a:r>
            <a:r>
              <a:rPr lang="ru-RU" sz="2800" dirty="0">
                <a:latin typeface="+mj-lt"/>
                <a:cs typeface="Cambria"/>
              </a:rPr>
              <a:t>семьями </a:t>
            </a:r>
            <a:r>
              <a:rPr lang="ru-RU" sz="2800" spc="-25" dirty="0">
                <a:latin typeface="+mj-lt"/>
                <a:cs typeface="Cambria"/>
              </a:rPr>
              <a:t>уходили </a:t>
            </a:r>
            <a:r>
              <a:rPr lang="ru-RU" sz="2800" spc="-5" dirty="0">
                <a:latin typeface="+mj-lt"/>
                <a:cs typeface="Cambria"/>
              </a:rPr>
              <a:t>на </a:t>
            </a:r>
            <a:r>
              <a:rPr lang="ru-RU" sz="2800" spc="-690" dirty="0">
                <a:latin typeface="+mj-lt"/>
                <a:cs typeface="Cambria"/>
              </a:rPr>
              <a:t> </a:t>
            </a:r>
            <a:r>
              <a:rPr lang="ru-RU" sz="2800" spc="-45" dirty="0">
                <a:latin typeface="+mj-lt"/>
                <a:cs typeface="Cambria"/>
              </a:rPr>
              <a:t>фронт.</a:t>
            </a:r>
            <a:r>
              <a:rPr lang="ru-RU" sz="2800" spc="-35" dirty="0">
                <a:latin typeface="+mj-lt"/>
                <a:cs typeface="Cambria"/>
              </a:rPr>
              <a:t> </a:t>
            </a:r>
            <a:r>
              <a:rPr lang="ru-RU" sz="2800" spc="-90" dirty="0">
                <a:latin typeface="+mj-lt"/>
                <a:cs typeface="Cambria"/>
              </a:rPr>
              <a:t>Так</a:t>
            </a:r>
            <a:r>
              <a:rPr lang="ru-RU" sz="2800" dirty="0">
                <a:latin typeface="+mj-lt"/>
                <a:cs typeface="Cambria"/>
              </a:rPr>
              <a:t> в</a:t>
            </a:r>
            <a:r>
              <a:rPr lang="ru-RU" sz="2800" spc="-10" dirty="0">
                <a:latin typeface="+mj-lt"/>
                <a:cs typeface="Cambria"/>
              </a:rPr>
              <a:t> </a:t>
            </a:r>
            <a:r>
              <a:rPr lang="ru-RU" sz="2800" dirty="0">
                <a:latin typeface="+mj-lt"/>
                <a:cs typeface="Cambria"/>
              </a:rPr>
              <a:t>первый</a:t>
            </a:r>
            <a:r>
              <a:rPr lang="ru-RU" sz="2800" spc="-30" dirty="0">
                <a:latin typeface="+mj-lt"/>
                <a:cs typeface="Cambria"/>
              </a:rPr>
              <a:t> </a:t>
            </a:r>
            <a:r>
              <a:rPr lang="ru-RU" sz="2800" spc="-25" dirty="0">
                <a:latin typeface="+mj-lt"/>
                <a:cs typeface="Cambria"/>
              </a:rPr>
              <a:t>год</a:t>
            </a:r>
            <a:r>
              <a:rPr lang="ru-RU" sz="2800" spc="-10" dirty="0">
                <a:latin typeface="+mj-lt"/>
                <a:cs typeface="Cambria"/>
              </a:rPr>
              <a:t> </a:t>
            </a:r>
            <a:r>
              <a:rPr lang="ru-RU" sz="2800" spc="-5" dirty="0">
                <a:latin typeface="+mj-lt"/>
                <a:cs typeface="Cambria"/>
              </a:rPr>
              <a:t>войны</a:t>
            </a:r>
            <a:r>
              <a:rPr lang="ru-RU" sz="2800" spc="-15" dirty="0">
                <a:latin typeface="+mj-lt"/>
                <a:cs typeface="Cambria"/>
              </a:rPr>
              <a:t> </a:t>
            </a:r>
            <a:r>
              <a:rPr lang="ru-RU" sz="2800" spc="-5" dirty="0">
                <a:latin typeface="+mj-lt"/>
                <a:cs typeface="Cambria"/>
              </a:rPr>
              <a:t>были </a:t>
            </a:r>
            <a:r>
              <a:rPr lang="ru-RU" sz="2800" dirty="0">
                <a:latin typeface="+mj-lt"/>
                <a:cs typeface="Cambria"/>
              </a:rPr>
              <a:t> </a:t>
            </a:r>
            <a:r>
              <a:rPr lang="ru-RU" sz="2800" spc="-5" dirty="0">
                <a:latin typeface="+mj-lt"/>
                <a:cs typeface="Cambria"/>
              </a:rPr>
              <a:t>призваны на </a:t>
            </a:r>
            <a:r>
              <a:rPr lang="ru-RU" sz="2800" dirty="0">
                <a:latin typeface="+mj-lt"/>
                <a:cs typeface="Cambria"/>
              </a:rPr>
              <a:t>фронт братья </a:t>
            </a:r>
            <a:r>
              <a:rPr lang="ru-RU" sz="2800" spc="-5" dirty="0">
                <a:latin typeface="+mj-lt"/>
                <a:cs typeface="Cambria"/>
              </a:rPr>
              <a:t>Протасовы, </a:t>
            </a:r>
            <a:r>
              <a:rPr lang="ru-RU" sz="2800" dirty="0">
                <a:latin typeface="+mj-lt"/>
                <a:cs typeface="Cambria"/>
              </a:rPr>
              <a:t> Чубаровы,</a:t>
            </a:r>
            <a:r>
              <a:rPr lang="ru-RU" sz="2800" spc="-25" dirty="0">
                <a:latin typeface="+mj-lt"/>
                <a:cs typeface="Cambria"/>
              </a:rPr>
              <a:t> </a:t>
            </a:r>
            <a:r>
              <a:rPr lang="ru-RU" sz="2800" spc="-15" dirty="0" err="1">
                <a:latin typeface="+mj-lt"/>
                <a:cs typeface="Cambria"/>
              </a:rPr>
              <a:t>Кочкины</a:t>
            </a:r>
            <a:r>
              <a:rPr lang="ru-RU" sz="2800" spc="-15" dirty="0">
                <a:latin typeface="+mj-lt"/>
                <a:cs typeface="Cambria"/>
              </a:rPr>
              <a:t>.</a:t>
            </a:r>
            <a:endParaRPr lang="ru-RU" sz="2800" dirty="0">
              <a:latin typeface="+mj-lt"/>
              <a:cs typeface="Cambria"/>
            </a:endParaRPr>
          </a:p>
          <a:p>
            <a:pPr marL="304800" marR="425450" lvl="0" indent="-292735"/>
            <a:r>
              <a:rPr lang="ru-RU" sz="2000" spc="-254" dirty="0">
                <a:latin typeface="+mj-lt"/>
                <a:cs typeface="Lucida Sans Unicode"/>
              </a:rPr>
              <a:t>🗌</a:t>
            </a:r>
            <a:r>
              <a:rPr lang="ru-RU" sz="2000" spc="-409" dirty="0">
                <a:latin typeface="+mj-lt"/>
                <a:cs typeface="Lucida Sans Unicode"/>
              </a:rPr>
              <a:t> </a:t>
            </a:r>
            <a:r>
              <a:rPr lang="ru-RU" sz="2800" spc="-5" dirty="0">
                <a:latin typeface="+mj-lt"/>
                <a:cs typeface="Cambria"/>
              </a:rPr>
              <a:t>С</a:t>
            </a:r>
            <a:r>
              <a:rPr lang="ru-RU" sz="2800" spc="5" dirty="0">
                <a:latin typeface="+mj-lt"/>
                <a:cs typeface="Cambria"/>
              </a:rPr>
              <a:t>р</a:t>
            </a:r>
            <a:r>
              <a:rPr lang="ru-RU" sz="2800" spc="-5" dirty="0">
                <a:latin typeface="+mj-lt"/>
                <a:cs typeface="Cambria"/>
              </a:rPr>
              <a:t>ед</a:t>
            </a:r>
            <a:r>
              <a:rPr lang="ru-RU" sz="2800" dirty="0">
                <a:latin typeface="+mj-lt"/>
                <a:cs typeface="Cambria"/>
              </a:rPr>
              <a:t>и</a:t>
            </a:r>
            <a:r>
              <a:rPr lang="ru-RU" sz="2800" spc="-20" dirty="0">
                <a:latin typeface="+mj-lt"/>
                <a:cs typeface="Cambria"/>
              </a:rPr>
              <a:t> </a:t>
            </a:r>
            <a:r>
              <a:rPr lang="ru-RU" sz="2800" dirty="0">
                <a:latin typeface="+mj-lt"/>
                <a:cs typeface="Cambria"/>
              </a:rPr>
              <a:t>2,5</a:t>
            </a:r>
            <a:r>
              <a:rPr lang="ru-RU" sz="2800" spc="-10" dirty="0">
                <a:latin typeface="+mj-lt"/>
                <a:cs typeface="Cambria"/>
              </a:rPr>
              <a:t> </a:t>
            </a:r>
            <a:r>
              <a:rPr lang="ru-RU" sz="2800" spc="5" dirty="0">
                <a:latin typeface="+mj-lt"/>
                <a:cs typeface="Cambria"/>
              </a:rPr>
              <a:t>т</a:t>
            </a:r>
            <a:r>
              <a:rPr lang="ru-RU" sz="2800" dirty="0">
                <a:latin typeface="+mj-lt"/>
                <a:cs typeface="Cambria"/>
              </a:rPr>
              <a:t>ысяч</a:t>
            </a:r>
            <a:r>
              <a:rPr lang="ru-RU" sz="2800" spc="-20" dirty="0">
                <a:latin typeface="+mj-lt"/>
                <a:cs typeface="Cambria"/>
              </a:rPr>
              <a:t> </a:t>
            </a:r>
            <a:r>
              <a:rPr lang="ru-RU" sz="2800" dirty="0">
                <a:latin typeface="+mj-lt"/>
                <a:cs typeface="Cambria"/>
              </a:rPr>
              <a:t>со</a:t>
            </a:r>
            <a:r>
              <a:rPr lang="ru-RU" sz="2800" spc="-5" dirty="0">
                <a:latin typeface="+mj-lt"/>
                <a:cs typeface="Cambria"/>
              </a:rPr>
              <a:t>лда</a:t>
            </a:r>
            <a:r>
              <a:rPr lang="ru-RU" sz="2800" dirty="0">
                <a:latin typeface="+mj-lt"/>
                <a:cs typeface="Cambria"/>
              </a:rPr>
              <a:t>т</a:t>
            </a:r>
            <a:r>
              <a:rPr lang="ru-RU" sz="2800" spc="-20" dirty="0">
                <a:latin typeface="+mj-lt"/>
                <a:cs typeface="Cambria"/>
              </a:rPr>
              <a:t> </a:t>
            </a:r>
            <a:r>
              <a:rPr lang="ru-RU" sz="2800" dirty="0">
                <a:latin typeface="+mj-lt"/>
                <a:cs typeface="Cambria"/>
              </a:rPr>
              <a:t>и</a:t>
            </a:r>
            <a:r>
              <a:rPr lang="ru-RU" sz="2800" spc="-5" dirty="0">
                <a:latin typeface="+mj-lt"/>
                <a:cs typeface="Cambria"/>
              </a:rPr>
              <a:t> </a:t>
            </a:r>
            <a:r>
              <a:rPr lang="ru-RU" sz="2800" dirty="0">
                <a:latin typeface="+mj-lt"/>
                <a:cs typeface="Cambria"/>
              </a:rPr>
              <a:t>оф</a:t>
            </a:r>
            <a:r>
              <a:rPr lang="ru-RU" sz="2800" spc="-10" dirty="0">
                <a:latin typeface="+mj-lt"/>
                <a:cs typeface="Cambria"/>
              </a:rPr>
              <a:t>и</a:t>
            </a:r>
            <a:r>
              <a:rPr lang="ru-RU" sz="2800" spc="-5" dirty="0">
                <a:latin typeface="+mj-lt"/>
                <a:cs typeface="Cambria"/>
              </a:rPr>
              <a:t>це</a:t>
            </a:r>
            <a:r>
              <a:rPr lang="ru-RU" sz="2800" spc="5" dirty="0">
                <a:latin typeface="+mj-lt"/>
                <a:cs typeface="Cambria"/>
              </a:rPr>
              <a:t>р</a:t>
            </a:r>
            <a:r>
              <a:rPr lang="ru-RU" sz="2800" dirty="0">
                <a:latin typeface="+mj-lt"/>
                <a:cs typeface="Cambria"/>
              </a:rPr>
              <a:t>ов,  награжденных </a:t>
            </a:r>
            <a:r>
              <a:rPr lang="ru-RU" sz="2800" spc="-5" dirty="0">
                <a:latin typeface="+mj-lt"/>
                <a:cs typeface="Cambria"/>
              </a:rPr>
              <a:t>за героизм </a:t>
            </a:r>
            <a:r>
              <a:rPr lang="ru-RU" sz="2800" dirty="0">
                <a:latin typeface="+mj-lt"/>
                <a:cs typeface="Cambria"/>
              </a:rPr>
              <a:t>и мужество </a:t>
            </a:r>
            <a:r>
              <a:rPr lang="ru-RU" sz="2800" spc="-690" dirty="0">
                <a:latin typeface="+mj-lt"/>
                <a:cs typeface="Cambria"/>
              </a:rPr>
              <a:t> </a:t>
            </a:r>
            <a:r>
              <a:rPr lang="ru-RU" sz="2800" spc="-20" dirty="0">
                <a:latin typeface="+mj-lt"/>
                <a:cs typeface="Cambria"/>
              </a:rPr>
              <a:t>удостоены</a:t>
            </a:r>
            <a:r>
              <a:rPr lang="ru-RU" sz="2800" spc="-35" dirty="0">
                <a:latin typeface="+mj-lt"/>
                <a:cs typeface="Cambria"/>
              </a:rPr>
              <a:t> </a:t>
            </a:r>
            <a:r>
              <a:rPr lang="ru-RU" sz="2800" spc="-5" dirty="0">
                <a:latin typeface="+mj-lt"/>
                <a:cs typeface="Cambria"/>
              </a:rPr>
              <a:t>звания</a:t>
            </a:r>
            <a:r>
              <a:rPr lang="ru-RU" sz="2800" spc="5" dirty="0">
                <a:latin typeface="+mj-lt"/>
                <a:cs typeface="Cambria"/>
              </a:rPr>
              <a:t> </a:t>
            </a:r>
            <a:r>
              <a:rPr lang="ru-RU" sz="2800" spc="-50" dirty="0">
                <a:latin typeface="+mj-lt"/>
                <a:cs typeface="Cambria"/>
              </a:rPr>
              <a:t>Героя</a:t>
            </a:r>
            <a:r>
              <a:rPr lang="ru-RU" sz="2800" spc="-35" dirty="0">
                <a:latin typeface="+mj-lt"/>
                <a:cs typeface="Cambria"/>
              </a:rPr>
              <a:t> </a:t>
            </a:r>
            <a:r>
              <a:rPr lang="ru-RU" sz="2800" spc="-5" dirty="0">
                <a:latin typeface="+mj-lt"/>
                <a:cs typeface="Cambria"/>
              </a:rPr>
              <a:t>Советского </a:t>
            </a:r>
            <a:r>
              <a:rPr lang="ru-RU" sz="2800" dirty="0">
                <a:latin typeface="+mj-lt"/>
                <a:cs typeface="Cambria"/>
              </a:rPr>
              <a:t> Союза</a:t>
            </a:r>
            <a:r>
              <a:rPr lang="ru-RU" sz="2800" spc="-35" dirty="0">
                <a:latin typeface="+mj-lt"/>
                <a:cs typeface="Cambria"/>
              </a:rPr>
              <a:t> </a:t>
            </a:r>
            <a:r>
              <a:rPr lang="ru-RU" sz="2800" dirty="0">
                <a:latin typeface="+mj-lt"/>
                <a:cs typeface="Cambria"/>
              </a:rPr>
              <a:t>и</a:t>
            </a:r>
            <a:r>
              <a:rPr lang="ru-RU" sz="2800" spc="-5" dirty="0">
                <a:latin typeface="+mj-lt"/>
                <a:cs typeface="Cambria"/>
              </a:rPr>
              <a:t> </a:t>
            </a:r>
            <a:r>
              <a:rPr lang="ru-RU" sz="2800" dirty="0">
                <a:latin typeface="+mj-lt"/>
                <a:cs typeface="Cambria"/>
              </a:rPr>
              <a:t>наши</a:t>
            </a:r>
            <a:r>
              <a:rPr lang="ru-RU" sz="2800" spc="-10" dirty="0">
                <a:latin typeface="+mj-lt"/>
                <a:cs typeface="Cambria"/>
              </a:rPr>
              <a:t> </a:t>
            </a:r>
            <a:r>
              <a:rPr lang="ru-RU" sz="2800" spc="-5" dirty="0" err="1">
                <a:latin typeface="+mj-lt"/>
                <a:cs typeface="Cambria"/>
              </a:rPr>
              <a:t>Сосьвинцы</a:t>
            </a:r>
            <a:r>
              <a:rPr lang="ru-RU" sz="2800" spc="-5" dirty="0">
                <a:latin typeface="+mj-lt"/>
                <a:cs typeface="Cambria"/>
              </a:rPr>
              <a:t>!</a:t>
            </a:r>
            <a:endParaRPr lang="ru-RU" sz="2800" dirty="0">
              <a:latin typeface="+mj-lt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10756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СЕМЬЯ КОЧКИНЫХ</a:t>
            </a:r>
            <a:endParaRPr lang="ru-RU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382916" y="1923925"/>
            <a:ext cx="4680521" cy="4419319"/>
          </a:xfrm>
        </p:spPr>
        <p:txBody>
          <a:bodyPr>
            <a:normAutofit/>
          </a:bodyPr>
          <a:lstStyle/>
          <a:p>
            <a:pPr marL="12700" marR="5080" lvl="0" indent="0" algn="just" defTabSz="914400">
              <a:spcBef>
                <a:spcPts val="100"/>
              </a:spcBef>
              <a:buClrTx/>
              <a:buNone/>
              <a:tabLst>
                <a:tab pos="1156970" algn="l"/>
              </a:tabLst>
            </a:pPr>
            <a:r>
              <a:rPr lang="ru-RU" sz="2400" b="1" spc="-5" dirty="0">
                <a:solidFill>
                  <a:schemeClr val="tx1"/>
                </a:solidFill>
                <a:cs typeface="Tahoma"/>
              </a:rPr>
              <a:t>Когда началась </a:t>
            </a:r>
            <a:r>
              <a:rPr lang="ru-RU" sz="2400" b="1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400" b="1" spc="-5" dirty="0">
                <a:solidFill>
                  <a:schemeClr val="tx1"/>
                </a:solidFill>
                <a:cs typeface="Tahoma"/>
              </a:rPr>
              <a:t>Великая </a:t>
            </a:r>
            <a:r>
              <a:rPr lang="ru-RU" sz="2400" b="1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400" b="1" spc="-5" dirty="0">
                <a:solidFill>
                  <a:schemeClr val="tx1"/>
                </a:solidFill>
                <a:cs typeface="Tahoma"/>
              </a:rPr>
              <a:t>Отечественная война, </a:t>
            </a:r>
            <a:r>
              <a:rPr lang="ru-RU" sz="2400" b="1" spc="-690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400" b="1" spc="-5" dirty="0">
                <a:solidFill>
                  <a:schemeClr val="tx1"/>
                </a:solidFill>
                <a:cs typeface="Tahoma"/>
              </a:rPr>
              <a:t>мать</a:t>
            </a:r>
            <a:r>
              <a:rPr lang="ru-RU" sz="2400" b="1" spc="-10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400" b="1" spc="-5" dirty="0">
                <a:solidFill>
                  <a:schemeClr val="tx1"/>
                </a:solidFill>
                <a:cs typeface="Tahoma"/>
              </a:rPr>
              <a:t>-	Евдокия </a:t>
            </a:r>
            <a:r>
              <a:rPr lang="ru-RU" sz="2400" b="1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400" b="1" spc="-5" dirty="0">
                <a:solidFill>
                  <a:schemeClr val="tx1"/>
                </a:solidFill>
                <a:cs typeface="Tahoma"/>
              </a:rPr>
              <a:t>Михайловна </a:t>
            </a:r>
            <a:r>
              <a:rPr lang="ru-RU" sz="2400" b="1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400" b="1" spc="-5" dirty="0">
                <a:solidFill>
                  <a:schemeClr val="tx1"/>
                </a:solidFill>
                <a:cs typeface="Tahoma"/>
              </a:rPr>
              <a:t>проводила </a:t>
            </a:r>
            <a:r>
              <a:rPr lang="ru-RU" sz="2400" b="1" dirty="0">
                <a:solidFill>
                  <a:schemeClr val="tx1"/>
                </a:solidFill>
                <a:cs typeface="Tahoma"/>
              </a:rPr>
              <a:t>на </a:t>
            </a:r>
            <a:r>
              <a:rPr lang="ru-RU" sz="2400" b="1" spc="-5" dirty="0">
                <a:solidFill>
                  <a:schemeClr val="tx1"/>
                </a:solidFill>
                <a:cs typeface="Tahoma"/>
              </a:rPr>
              <a:t>фронт </a:t>
            </a:r>
            <a:r>
              <a:rPr lang="ru-RU" sz="2400" b="1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400" b="1" spc="-5" dirty="0">
                <a:solidFill>
                  <a:schemeClr val="tx1"/>
                </a:solidFill>
                <a:cs typeface="Tahoma"/>
              </a:rPr>
              <a:t>всех</a:t>
            </a:r>
            <a:r>
              <a:rPr lang="ru-RU" sz="2400" b="1" spc="-25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400" b="1" spc="-10" dirty="0">
                <a:solidFill>
                  <a:schemeClr val="tx1"/>
                </a:solidFill>
                <a:cs typeface="Tahoma"/>
              </a:rPr>
              <a:t>своих</a:t>
            </a:r>
            <a:r>
              <a:rPr lang="ru-RU" sz="2400" b="1" spc="-5" dirty="0">
                <a:solidFill>
                  <a:schemeClr val="tx1"/>
                </a:solidFill>
                <a:cs typeface="Tahoma"/>
              </a:rPr>
              <a:t> сыновей. </a:t>
            </a:r>
            <a:endParaRPr lang="ru-RU" sz="2400" b="1" spc="-5" dirty="0" smtClean="0">
              <a:solidFill>
                <a:schemeClr val="tx1"/>
              </a:solidFill>
              <a:cs typeface="Tahoma"/>
            </a:endParaRPr>
          </a:p>
          <a:p>
            <a:pPr marL="12700" marR="5080" lvl="0" indent="0" algn="just" defTabSz="914400">
              <a:spcBef>
                <a:spcPts val="100"/>
              </a:spcBef>
              <a:buClrTx/>
              <a:buNone/>
              <a:tabLst>
                <a:tab pos="1156970" algn="l"/>
              </a:tabLst>
            </a:pPr>
            <a:r>
              <a:rPr lang="ru-RU" sz="2400" b="1" spc="-5" dirty="0" smtClean="0">
                <a:solidFill>
                  <a:schemeClr val="tx1"/>
                </a:solidFill>
                <a:cs typeface="Tahoma"/>
              </a:rPr>
              <a:t>Проводила </a:t>
            </a:r>
            <a:r>
              <a:rPr lang="ru-RU" sz="2400" b="1" spc="-5" dirty="0">
                <a:solidFill>
                  <a:schemeClr val="tx1"/>
                </a:solidFill>
                <a:cs typeface="Tahoma"/>
              </a:rPr>
              <a:t>и ждала  их благополучного  возвращения.</a:t>
            </a:r>
            <a:endParaRPr lang="ru-RU" sz="2400" dirty="0">
              <a:solidFill>
                <a:schemeClr val="tx1"/>
              </a:solidFill>
              <a:cs typeface="Tahoma"/>
            </a:endParaRPr>
          </a:p>
          <a:p>
            <a:pPr algn="just"/>
            <a:endParaRPr lang="ru-RU" dirty="0"/>
          </a:p>
        </p:txBody>
      </p:sp>
      <p:pic>
        <p:nvPicPr>
          <p:cNvPr id="5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2587" y="1484784"/>
            <a:ext cx="3960440" cy="396044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02587" y="5721762"/>
            <a:ext cx="4572000" cy="68223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ts val="2400"/>
              </a:lnSpc>
              <a:spcBef>
                <a:spcPts val="100"/>
              </a:spcBef>
            </a:pPr>
            <a:r>
              <a:rPr lang="ru-RU" sz="2000" b="1" dirty="0">
                <a:latin typeface="Tahoma"/>
                <a:cs typeface="Tahoma"/>
              </a:rPr>
              <a:t>Евдокия</a:t>
            </a:r>
            <a:r>
              <a:rPr lang="ru-RU" sz="2000" b="1" spc="-70" dirty="0">
                <a:latin typeface="Tahoma"/>
                <a:cs typeface="Tahoma"/>
              </a:rPr>
              <a:t> </a:t>
            </a:r>
            <a:r>
              <a:rPr lang="ru-RU" sz="2000" b="1" dirty="0">
                <a:latin typeface="Tahoma"/>
                <a:cs typeface="Tahoma"/>
              </a:rPr>
              <a:t>Михайловна</a:t>
            </a:r>
            <a:r>
              <a:rPr lang="ru-RU" sz="2000" b="1" spc="-55" dirty="0">
                <a:latin typeface="Tahoma"/>
                <a:cs typeface="Tahoma"/>
              </a:rPr>
              <a:t> </a:t>
            </a:r>
            <a:r>
              <a:rPr lang="ru-RU" sz="2000" b="1" dirty="0">
                <a:latin typeface="Tahoma"/>
                <a:cs typeface="Tahoma"/>
              </a:rPr>
              <a:t>(слева)</a:t>
            </a:r>
            <a:endParaRPr lang="ru-RU" sz="2000" dirty="0">
              <a:latin typeface="Tahoma"/>
              <a:cs typeface="Tahoma"/>
            </a:endParaRPr>
          </a:p>
          <a:p>
            <a:pPr lvl="0" algn="ctr">
              <a:lnSpc>
                <a:spcPts val="2160"/>
              </a:lnSpc>
            </a:pPr>
            <a:r>
              <a:rPr lang="ru-RU" b="1" spc="-5" dirty="0">
                <a:latin typeface="Tahoma"/>
                <a:cs typeface="Tahoma"/>
              </a:rPr>
              <a:t>Вера</a:t>
            </a:r>
            <a:r>
              <a:rPr lang="ru-RU" b="1" dirty="0">
                <a:latin typeface="Tahoma"/>
                <a:cs typeface="Tahoma"/>
              </a:rPr>
              <a:t> </a:t>
            </a:r>
            <a:r>
              <a:rPr lang="ru-RU" b="1" spc="-5" dirty="0">
                <a:latin typeface="Tahoma"/>
                <a:cs typeface="Tahoma"/>
              </a:rPr>
              <a:t>Максимовна</a:t>
            </a:r>
            <a:r>
              <a:rPr lang="ru-RU" b="1" dirty="0">
                <a:latin typeface="Tahoma"/>
                <a:cs typeface="Tahoma"/>
              </a:rPr>
              <a:t> </a:t>
            </a:r>
            <a:r>
              <a:rPr lang="ru-RU" b="1" spc="-5" dirty="0">
                <a:latin typeface="Tahoma"/>
                <a:cs typeface="Tahoma"/>
              </a:rPr>
              <a:t>(дочь)</a:t>
            </a:r>
            <a:endParaRPr lang="ru-RU" dirty="0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5496989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7091296" cy="1280890"/>
          </a:xfrm>
        </p:spPr>
        <p:txBody>
          <a:bodyPr>
            <a:normAutofit fontScale="90000"/>
          </a:bodyPr>
          <a:lstStyle/>
          <a:p>
            <a:r>
              <a:rPr lang="ru-RU" sz="4000" b="1" kern="0" spc="-5" dirty="0">
                <a:solidFill>
                  <a:schemeClr val="tx1"/>
                </a:solidFill>
                <a:latin typeface="+mn-lt"/>
                <a:cs typeface="Tahoma"/>
              </a:rPr>
              <a:t>Кочкин</a:t>
            </a:r>
            <a:r>
              <a:rPr lang="ru-RU" sz="4000" b="1" kern="0" spc="-10" dirty="0">
                <a:solidFill>
                  <a:schemeClr val="tx1"/>
                </a:solidFill>
                <a:latin typeface="+mn-lt"/>
                <a:cs typeface="Tahoma"/>
              </a:rPr>
              <a:t> </a:t>
            </a:r>
            <a:r>
              <a:rPr lang="ru-RU" sz="4000" b="1" kern="0" spc="-5" dirty="0">
                <a:solidFill>
                  <a:schemeClr val="tx1"/>
                </a:solidFill>
                <a:latin typeface="+mn-lt"/>
                <a:cs typeface="Tahoma"/>
              </a:rPr>
              <a:t>Михаил</a:t>
            </a:r>
            <a:r>
              <a:rPr lang="ru-RU" sz="4000" b="1" kern="0" spc="10" dirty="0">
                <a:solidFill>
                  <a:schemeClr val="tx1"/>
                </a:solidFill>
                <a:latin typeface="+mn-lt"/>
                <a:cs typeface="Tahoma"/>
              </a:rPr>
              <a:t> </a:t>
            </a:r>
            <a:r>
              <a:rPr lang="ru-RU" sz="4000" b="1" kern="0" spc="-5" dirty="0">
                <a:solidFill>
                  <a:schemeClr val="tx1"/>
                </a:solidFill>
                <a:latin typeface="+mn-lt"/>
                <a:cs typeface="Tahoma"/>
              </a:rPr>
              <a:t>Максимович</a:t>
            </a:r>
            <a:endParaRPr lang="ru-RU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1543376"/>
            <a:ext cx="4320480" cy="4635343"/>
          </a:xfrm>
        </p:spPr>
        <p:txBody>
          <a:bodyPr>
            <a:normAutofit fontScale="85000" lnSpcReduction="20000"/>
          </a:bodyPr>
          <a:lstStyle/>
          <a:p>
            <a:pPr marL="213995" marR="208279" lvl="0" indent="0" algn="ctr" defTabSz="914400">
              <a:spcBef>
                <a:spcPts val="105"/>
              </a:spcBef>
              <a:buClrTx/>
              <a:buNone/>
            </a:pPr>
            <a:r>
              <a:rPr lang="ru-RU" sz="2900" b="1" spc="-5" dirty="0">
                <a:solidFill>
                  <a:schemeClr val="tx1"/>
                </a:solidFill>
                <a:cs typeface="Tahoma"/>
              </a:rPr>
              <a:t>Родился </a:t>
            </a:r>
            <a:r>
              <a:rPr lang="ru-RU" sz="2900" b="1" dirty="0">
                <a:solidFill>
                  <a:schemeClr val="tx1"/>
                </a:solidFill>
                <a:cs typeface="Tahoma"/>
              </a:rPr>
              <a:t>в сентябре </a:t>
            </a:r>
            <a:r>
              <a:rPr lang="ru-RU" sz="2900" b="1" spc="-5" dirty="0">
                <a:solidFill>
                  <a:schemeClr val="tx1"/>
                </a:solidFill>
                <a:cs typeface="Tahoma"/>
              </a:rPr>
              <a:t>1911 года </a:t>
            </a:r>
            <a:r>
              <a:rPr lang="ru-RU" sz="2900" b="1" spc="-575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dirty="0">
                <a:solidFill>
                  <a:schemeClr val="tx1"/>
                </a:solidFill>
                <a:cs typeface="Tahoma"/>
              </a:rPr>
              <a:t>в</a:t>
            </a:r>
            <a:r>
              <a:rPr lang="ru-RU" sz="2900" b="1" spc="-10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spc="-5" dirty="0">
                <a:solidFill>
                  <a:schemeClr val="tx1"/>
                </a:solidFill>
                <a:cs typeface="Tahoma"/>
              </a:rPr>
              <a:t>поселке</a:t>
            </a:r>
            <a:r>
              <a:rPr lang="ru-RU" sz="2900" b="1" spc="-30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dirty="0" smtClean="0">
                <a:solidFill>
                  <a:schemeClr val="tx1"/>
                </a:solidFill>
                <a:cs typeface="Tahoma"/>
              </a:rPr>
              <a:t>Сосьва.</a:t>
            </a:r>
            <a:r>
              <a:rPr lang="ru-RU" sz="2900" dirty="0" smtClean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dirty="0" smtClean="0">
                <a:solidFill>
                  <a:schemeClr val="tx1"/>
                </a:solidFill>
                <a:cs typeface="Tahoma"/>
              </a:rPr>
              <a:t>Учился</a:t>
            </a:r>
            <a:r>
              <a:rPr lang="ru-RU" sz="2900" b="1" spc="-30" dirty="0" smtClean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dirty="0">
                <a:solidFill>
                  <a:schemeClr val="tx1"/>
                </a:solidFill>
                <a:cs typeface="Tahoma"/>
              </a:rPr>
              <a:t>в</a:t>
            </a:r>
            <a:r>
              <a:rPr lang="ru-RU" sz="2900" b="1" spc="-25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spc="-5" dirty="0">
                <a:solidFill>
                  <a:schemeClr val="tx1"/>
                </a:solidFill>
                <a:cs typeface="Tahoma"/>
              </a:rPr>
              <a:t>4-й</a:t>
            </a:r>
            <a:r>
              <a:rPr lang="ru-RU" sz="2900" b="1" spc="-30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spc="-5" dirty="0">
                <a:solidFill>
                  <a:schemeClr val="tx1"/>
                </a:solidFill>
                <a:cs typeface="Tahoma"/>
              </a:rPr>
              <a:t>школе, </a:t>
            </a:r>
            <a:r>
              <a:rPr lang="ru-RU" sz="2900" b="1" spc="-570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dirty="0">
                <a:solidFill>
                  <a:schemeClr val="tx1"/>
                </a:solidFill>
                <a:cs typeface="Tahoma"/>
              </a:rPr>
              <a:t>закончил</a:t>
            </a:r>
            <a:r>
              <a:rPr lang="ru-RU" sz="2900" b="1" spc="-40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dirty="0">
                <a:solidFill>
                  <a:schemeClr val="tx1"/>
                </a:solidFill>
                <a:cs typeface="Tahoma"/>
              </a:rPr>
              <a:t>7</a:t>
            </a:r>
            <a:r>
              <a:rPr lang="ru-RU" sz="2900" b="1" spc="-30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dirty="0" smtClean="0">
                <a:solidFill>
                  <a:schemeClr val="tx1"/>
                </a:solidFill>
                <a:cs typeface="Tahoma"/>
              </a:rPr>
              <a:t>классов,</a:t>
            </a:r>
            <a:r>
              <a:rPr lang="ru-RU" sz="2900" dirty="0" smtClean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dirty="0" smtClean="0">
                <a:solidFill>
                  <a:schemeClr val="tx1"/>
                </a:solidFill>
                <a:cs typeface="Tahoma"/>
              </a:rPr>
              <a:t>затем</a:t>
            </a:r>
            <a:r>
              <a:rPr lang="ru-RU" sz="2900" b="1" spc="-90" dirty="0" smtClean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dirty="0">
                <a:solidFill>
                  <a:schemeClr val="tx1"/>
                </a:solidFill>
                <a:cs typeface="Tahoma"/>
              </a:rPr>
              <a:t>фабрично-заводское </a:t>
            </a:r>
            <a:r>
              <a:rPr lang="ru-RU" sz="2900" b="1" dirty="0" smtClean="0">
                <a:solidFill>
                  <a:schemeClr val="tx1"/>
                </a:solidFill>
                <a:cs typeface="Tahoma"/>
              </a:rPr>
              <a:t>училище</a:t>
            </a:r>
            <a:r>
              <a:rPr lang="ru-RU" sz="2900" b="1" spc="-35" dirty="0" smtClean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spc="-5" dirty="0" smtClean="0">
                <a:solidFill>
                  <a:schemeClr val="tx1"/>
                </a:solidFill>
                <a:cs typeface="Tahoma"/>
              </a:rPr>
              <a:t>города</a:t>
            </a:r>
            <a:r>
              <a:rPr lang="ru-RU" sz="2900" b="1" dirty="0" smtClean="0">
                <a:solidFill>
                  <a:schemeClr val="tx1"/>
                </a:solidFill>
                <a:cs typeface="Tahoma"/>
              </a:rPr>
              <a:t> Серова</a:t>
            </a:r>
            <a:endParaRPr lang="ru-RU" sz="2900" dirty="0">
              <a:solidFill>
                <a:schemeClr val="tx1"/>
              </a:solidFill>
              <a:cs typeface="Tahoma"/>
            </a:endParaRPr>
          </a:p>
          <a:p>
            <a:pPr marL="2540" lvl="0" indent="0" algn="ctr" defTabSz="914400">
              <a:spcBef>
                <a:spcPts val="0"/>
              </a:spcBef>
              <a:buClrTx/>
              <a:buNone/>
            </a:pPr>
            <a:r>
              <a:rPr lang="ru-RU" sz="2900" b="1" dirty="0">
                <a:solidFill>
                  <a:schemeClr val="tx1"/>
                </a:solidFill>
                <a:cs typeface="Tahoma"/>
              </a:rPr>
              <a:t>по</a:t>
            </a:r>
            <a:r>
              <a:rPr lang="ru-RU" sz="2900" b="1" spc="-45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dirty="0">
                <a:solidFill>
                  <a:schemeClr val="tx1"/>
                </a:solidFill>
                <a:cs typeface="Tahoma"/>
              </a:rPr>
              <a:t>специальности</a:t>
            </a:r>
            <a:r>
              <a:rPr lang="ru-RU" sz="2900" b="1" spc="-60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dirty="0">
                <a:solidFill>
                  <a:schemeClr val="tx1"/>
                </a:solidFill>
                <a:cs typeface="Tahoma"/>
              </a:rPr>
              <a:t>электрика.</a:t>
            </a:r>
            <a:endParaRPr lang="ru-RU" sz="2900" dirty="0">
              <a:solidFill>
                <a:schemeClr val="tx1"/>
              </a:solidFill>
              <a:cs typeface="Tahoma"/>
            </a:endParaRPr>
          </a:p>
          <a:p>
            <a:pPr marL="0" lvl="0" indent="0" defTabSz="914400">
              <a:spcBef>
                <a:spcPts val="50"/>
              </a:spcBef>
              <a:buClrTx/>
              <a:buNone/>
            </a:pPr>
            <a:endParaRPr lang="ru-RU" sz="2900" dirty="0">
              <a:solidFill>
                <a:schemeClr val="tx1"/>
              </a:solidFill>
              <a:cs typeface="Tahoma"/>
            </a:endParaRPr>
          </a:p>
          <a:p>
            <a:pPr marL="12700" marR="5080" lvl="0" indent="807720" algn="ctr" defTabSz="914400">
              <a:spcBef>
                <a:spcPts val="0"/>
              </a:spcBef>
              <a:buClrTx/>
              <a:buNone/>
            </a:pPr>
            <a:r>
              <a:rPr lang="ru-RU" sz="2900" b="1" dirty="0">
                <a:solidFill>
                  <a:schemeClr val="tx1"/>
                </a:solidFill>
                <a:cs typeface="Tahoma"/>
              </a:rPr>
              <a:t>Работал электриком, </a:t>
            </a:r>
            <a:r>
              <a:rPr lang="ru-RU" sz="2900" b="1" spc="5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dirty="0">
                <a:solidFill>
                  <a:schemeClr val="tx1"/>
                </a:solidFill>
                <a:cs typeface="Tahoma"/>
              </a:rPr>
              <a:t>связистом</a:t>
            </a:r>
            <a:r>
              <a:rPr lang="ru-RU" sz="2900" b="1" spc="-45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dirty="0">
                <a:solidFill>
                  <a:schemeClr val="tx1"/>
                </a:solidFill>
                <a:cs typeface="Tahoma"/>
              </a:rPr>
              <a:t>на</a:t>
            </a:r>
            <a:r>
              <a:rPr lang="ru-RU" sz="2900" b="1" spc="-15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spc="-5" dirty="0" err="1">
                <a:solidFill>
                  <a:schemeClr val="tx1"/>
                </a:solidFill>
                <a:cs typeface="Tahoma"/>
              </a:rPr>
              <a:t>Сосьвинском</a:t>
            </a:r>
            <a:r>
              <a:rPr lang="ru-RU" sz="2900" b="1" spc="-55" dirty="0">
                <a:solidFill>
                  <a:schemeClr val="tx1"/>
                </a:solidFill>
                <a:cs typeface="Tahoma"/>
              </a:rPr>
              <a:t> </a:t>
            </a:r>
            <a:r>
              <a:rPr lang="ru-RU" sz="2900" b="1" dirty="0" err="1">
                <a:solidFill>
                  <a:schemeClr val="tx1"/>
                </a:solidFill>
                <a:cs typeface="Tahoma"/>
              </a:rPr>
              <a:t>ДОКе</a:t>
            </a:r>
            <a:r>
              <a:rPr lang="ru-RU" sz="2900" b="1" dirty="0">
                <a:solidFill>
                  <a:schemeClr val="tx1"/>
                </a:solidFill>
                <a:cs typeface="Tahoma"/>
              </a:rPr>
              <a:t>.</a:t>
            </a:r>
            <a:endParaRPr lang="ru-RU" sz="2900" dirty="0">
              <a:solidFill>
                <a:schemeClr val="tx1"/>
              </a:solidFill>
              <a:cs typeface="Tahoma"/>
            </a:endParaRPr>
          </a:p>
          <a:p>
            <a:endParaRPr lang="ru-RU" dirty="0"/>
          </a:p>
        </p:txBody>
      </p:sp>
      <p:pic>
        <p:nvPicPr>
          <p:cNvPr id="5" name="object 2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3528" y="1237147"/>
            <a:ext cx="3960440" cy="518457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59157" y="6421723"/>
            <a:ext cx="19591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 lvl="0">
              <a:spcBef>
                <a:spcPts val="100"/>
              </a:spcBef>
            </a:pPr>
            <a:r>
              <a:rPr lang="ru-RU" sz="2000" b="1" dirty="0">
                <a:cs typeface="Tahoma"/>
              </a:rPr>
              <a:t>4</a:t>
            </a:r>
            <a:r>
              <a:rPr lang="ru-RU" sz="2000" b="1" spc="-30" dirty="0">
                <a:cs typeface="Tahoma"/>
              </a:rPr>
              <a:t> </a:t>
            </a:r>
            <a:r>
              <a:rPr lang="ru-RU" sz="2000" b="1" dirty="0">
                <a:cs typeface="Tahoma"/>
              </a:rPr>
              <a:t>июня</a:t>
            </a:r>
            <a:r>
              <a:rPr lang="ru-RU" sz="2000" b="1" spc="-25" dirty="0">
                <a:cs typeface="Tahoma"/>
              </a:rPr>
              <a:t> </a:t>
            </a:r>
            <a:r>
              <a:rPr lang="ru-RU" sz="2000" b="1" spc="-5" dirty="0">
                <a:cs typeface="Tahoma"/>
              </a:rPr>
              <a:t>1935</a:t>
            </a:r>
            <a:r>
              <a:rPr lang="ru-RU" sz="2000" b="1" spc="-15" dirty="0">
                <a:cs typeface="Tahoma"/>
              </a:rPr>
              <a:t> </a:t>
            </a:r>
            <a:r>
              <a:rPr lang="ru-RU" sz="2000" b="1" spc="-5" dirty="0">
                <a:cs typeface="Tahoma"/>
              </a:rPr>
              <a:t>г.</a:t>
            </a:r>
            <a:endParaRPr lang="ru-RU" sz="2000" dirty="0"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5508883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484784"/>
            <a:ext cx="8352928" cy="1280890"/>
          </a:xfrm>
        </p:spPr>
        <p:txBody>
          <a:bodyPr>
            <a:noAutofit/>
          </a:bodyPr>
          <a:lstStyle/>
          <a:p>
            <a:r>
              <a:rPr lang="ru-RU" sz="2000" b="1" dirty="0"/>
              <a:t>“Под Белградом его машина  стала в дороге одна и когда </a:t>
            </a:r>
            <a:r>
              <a:rPr lang="ru-RU" sz="2000" b="1" dirty="0" smtClean="0"/>
              <a:t>немцы прорвались и </a:t>
            </a:r>
            <a:r>
              <a:rPr lang="ru-RU" sz="2000" b="1" dirty="0"/>
              <a:t>шли на помощь своим войскам, то Михаил  стрелял и держался до тех пор, пока не  пришли на помощь танки. “</a:t>
            </a:r>
            <a:br>
              <a:rPr lang="ru-RU" sz="2000" b="1" dirty="0"/>
            </a:br>
            <a:r>
              <a:rPr lang="ru-RU" sz="2000" b="1" dirty="0"/>
              <a:t>(из воспоминаний</a:t>
            </a:r>
            <a:r>
              <a:rPr lang="ru-RU" sz="2000" b="1" dirty="0" smtClean="0"/>
              <a:t>)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 smtClean="0"/>
              <a:t>На </a:t>
            </a:r>
            <a:r>
              <a:rPr lang="ru-RU" sz="2000" b="1" dirty="0"/>
              <a:t>территории Венгрии в боях за  город </a:t>
            </a:r>
            <a:r>
              <a:rPr lang="ru-RU" sz="2000" b="1" dirty="0" err="1"/>
              <a:t>Сегод</a:t>
            </a:r>
            <a:r>
              <a:rPr lang="ru-RU" sz="2000" b="1" dirty="0"/>
              <a:t>, в уличных боях Михаил  был тяжело ранен в </a:t>
            </a:r>
            <a:r>
              <a:rPr lang="ru-RU" sz="2000" b="1" dirty="0" smtClean="0"/>
              <a:t>грудь из </a:t>
            </a:r>
            <a:r>
              <a:rPr lang="ru-RU" sz="2000" b="1" dirty="0"/>
              <a:t>пулемета с 3 этажа одного из  домов. Он жил 10 минут и,  простившись с экипажем, умер.</a:t>
            </a:r>
            <a:br>
              <a:rPr lang="ru-RU" sz="2000" b="1" dirty="0"/>
            </a:br>
            <a:r>
              <a:rPr lang="ru-RU" sz="2000" b="1" dirty="0" smtClean="0"/>
              <a:t>Михаил </a:t>
            </a:r>
            <a:r>
              <a:rPr lang="ru-RU" sz="2000" b="1" dirty="0"/>
              <a:t>был </a:t>
            </a:r>
            <a:r>
              <a:rPr lang="ru-RU" sz="2000" b="1" dirty="0" smtClean="0"/>
              <a:t>похоронен  около </a:t>
            </a:r>
            <a:r>
              <a:rPr lang="ru-RU" sz="2000" b="1" dirty="0"/>
              <a:t>г. </a:t>
            </a:r>
            <a:r>
              <a:rPr lang="ru-RU" sz="2000" b="1" dirty="0" err="1"/>
              <a:t>Сегода</a:t>
            </a:r>
            <a:r>
              <a:rPr lang="ru-RU" sz="2000" b="1" dirty="0"/>
              <a:t> в деревушке </a:t>
            </a:r>
            <a:r>
              <a:rPr lang="ru-RU" sz="2000" b="1" dirty="0" err="1"/>
              <a:t>Киштемк</a:t>
            </a:r>
            <a:r>
              <a:rPr lang="ru-RU" sz="2000" b="1" dirty="0"/>
              <a:t>  со всеми воинскими почестями</a:t>
            </a: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06053" y="5013176"/>
            <a:ext cx="2592288" cy="165618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286000" y="-9800262"/>
            <a:ext cx="6390456" cy="8176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5305" marR="3099435" lvl="0" indent="401955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“Под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Белградом его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машина </a:t>
            </a:r>
            <a:r>
              <a:rPr kumimoji="0" lang="ru-RU" sz="1800" b="1" i="0" u="none" strike="noStrike" kern="0" cap="none" spc="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стала</a:t>
            </a:r>
            <a:r>
              <a:rPr kumimoji="0" lang="ru-RU" sz="1800" b="1" i="0" u="none" strike="noStrike" kern="0" cap="none" spc="-2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в дороге</a:t>
            </a:r>
            <a:r>
              <a:rPr kumimoji="0" lang="ru-RU" sz="18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одна</a:t>
            </a:r>
            <a:r>
              <a:rPr kumimoji="0" lang="ru-RU" sz="18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и</a:t>
            </a:r>
            <a:r>
              <a:rPr kumimoji="0" lang="ru-RU" sz="1800" b="1" i="0" u="none" strike="noStrike" kern="0" cap="none" spc="-2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когда немцы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cs typeface="Tahoma"/>
            </a:endParaRPr>
          </a:p>
          <a:p>
            <a:pPr marL="0" marR="2560955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прорвались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cs typeface="Tahoma"/>
            </a:endParaRPr>
          </a:p>
          <a:p>
            <a:pPr marL="12065" marR="250952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и шли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на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помощь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своим войскам, то Михаил </a:t>
            </a:r>
            <a:r>
              <a:rPr kumimoji="0" lang="ru-RU" sz="1800" b="1" i="0" u="none" strike="noStrike" kern="0" cap="none" spc="-51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стрелял</a:t>
            </a:r>
            <a:r>
              <a:rPr kumimoji="0" lang="ru-RU" sz="1800" b="1" i="0" u="none" strike="noStrike" kern="0" cap="none" spc="1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и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держался</a:t>
            </a:r>
            <a:r>
              <a:rPr kumimoji="0" lang="ru-RU" sz="1800" b="1" i="0" u="none" strike="noStrike" kern="0" cap="none" spc="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до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тех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пор,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пока</a:t>
            </a:r>
            <a:r>
              <a:rPr kumimoji="0" lang="ru-RU" sz="1800" b="1" i="0" u="none" strike="noStrike" kern="0" cap="none" spc="-1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не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пришли на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помощь</a:t>
            </a:r>
            <a:r>
              <a:rPr kumimoji="0" lang="ru-RU" sz="1800" b="1" i="0" u="none" strike="noStrike" kern="0" cap="none" spc="-1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танки. “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cs typeface="Tahoma"/>
            </a:endParaRPr>
          </a:p>
          <a:p>
            <a:pPr marL="0" marR="256159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(из</a:t>
            </a:r>
            <a:r>
              <a:rPr kumimoji="0" lang="ru-RU" sz="1800" b="1" i="0" u="none" strike="noStrike" kern="0" cap="none" spc="-1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воспоминаний)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cs typeface="Tahoma"/>
            </a:endParaRPr>
          </a:p>
          <a:p>
            <a:pPr marL="3322320" marR="72390" lvl="0" indent="1905" algn="ctr" defTabSz="914400" eaLnBrk="1" fontAlgn="auto" latinLnBrk="0" hangingPunct="1">
              <a:lnSpc>
                <a:spcPct val="100000"/>
              </a:lnSpc>
              <a:spcBef>
                <a:spcPts val="101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На</a:t>
            </a:r>
            <a:r>
              <a:rPr kumimoji="0" lang="ru-RU" sz="1800" b="1" i="0" u="none" strike="noStrike" kern="0" cap="none" spc="-1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территории</a:t>
            </a:r>
            <a:r>
              <a:rPr kumimoji="0" lang="ru-RU" sz="1800" b="1" i="0" u="none" strike="noStrike" kern="0" cap="none" spc="2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Венгрии</a:t>
            </a:r>
            <a:r>
              <a:rPr kumimoji="0" lang="ru-RU" sz="1800" b="1" i="0" u="none" strike="noStrike" kern="0" cap="none" spc="2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в</a:t>
            </a:r>
            <a:r>
              <a:rPr kumimoji="0" lang="ru-RU" sz="1800" b="1" i="0" u="none" strike="noStrike" kern="0" cap="none" spc="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боях</a:t>
            </a:r>
            <a:r>
              <a:rPr kumimoji="0" lang="ru-RU" sz="18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за </a:t>
            </a:r>
            <a:r>
              <a:rPr kumimoji="0" lang="ru-RU" sz="1800" b="1" i="0" u="none" strike="noStrike" kern="0" cap="none" spc="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город</a:t>
            </a:r>
            <a:r>
              <a:rPr kumimoji="0" lang="ru-RU" sz="18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Сегод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,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в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уличных</a:t>
            </a:r>
            <a:r>
              <a:rPr kumimoji="0" lang="ru-RU" sz="1800" b="1" i="0" u="none" strike="noStrike" kern="0" cap="none" spc="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боях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Михаил </a:t>
            </a:r>
            <a:r>
              <a:rPr kumimoji="0" lang="ru-RU" sz="1800" b="1" i="0" u="none" strike="noStrike" kern="0" cap="none" spc="-51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был</a:t>
            </a:r>
            <a:r>
              <a:rPr kumimoji="0" lang="ru-RU" sz="1800" b="1" i="0" u="none" strike="noStrike" kern="0" cap="none" spc="-2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тяжело</a:t>
            </a:r>
            <a:r>
              <a:rPr kumimoji="0" lang="ru-RU" sz="1800" b="1" i="0" u="none" strike="noStrike" kern="0" cap="none" spc="3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ранен</a:t>
            </a:r>
            <a:r>
              <a:rPr kumimoji="0" lang="ru-RU" sz="1800" b="1" i="0" u="none" strike="noStrike" kern="0" cap="none" spc="1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в</a:t>
            </a:r>
            <a:r>
              <a:rPr kumimoji="0" lang="ru-RU" sz="1800" b="1" i="0" u="none" strike="noStrike" kern="0" cap="none" spc="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грудь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cs typeface="Tahoma"/>
            </a:endParaRPr>
          </a:p>
          <a:p>
            <a:pPr marL="3611879" marR="362585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из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пулемета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с 3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этажа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одного из </a:t>
            </a:r>
            <a:r>
              <a:rPr kumimoji="0" lang="ru-RU" sz="1800" b="1" i="0" u="none" strike="noStrike" kern="0" cap="none" spc="-51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домов. Он жил 10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минут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и, </a:t>
            </a:r>
            <a:r>
              <a:rPr kumimoji="0" lang="ru-RU" sz="1800" b="1" i="0" u="none" strike="noStrike" kern="0" cap="none" spc="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простившись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с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экипажем, умер.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cs typeface="Tahoma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1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cs typeface="Tahoma"/>
            </a:endParaRPr>
          </a:p>
          <a:p>
            <a:pPr marL="3171825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Михаил</a:t>
            </a:r>
            <a:r>
              <a:rPr kumimoji="0" lang="ru-RU" sz="1800" b="1" i="0" u="none" strike="noStrike" kern="0" cap="none" spc="-4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был</a:t>
            </a:r>
            <a:r>
              <a:rPr kumimoji="0" lang="ru-RU" sz="1800" b="1" i="0" u="none" strike="noStrike" kern="0" cap="none" spc="-2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похоронен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cs typeface="Tahoma"/>
            </a:endParaRPr>
          </a:p>
          <a:p>
            <a:pPr marL="3250565" marR="508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около</a:t>
            </a:r>
            <a:r>
              <a:rPr kumimoji="0" lang="ru-RU" sz="1800" b="1" i="0" u="none" strike="noStrike" kern="0" cap="none" spc="-1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г. </a:t>
            </a:r>
            <a:r>
              <a:rPr kumimoji="0" lang="ru-RU" sz="1800" b="1" i="0" u="none" strike="noStrike" kern="0" cap="none" spc="-5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Сегода</a:t>
            </a:r>
            <a:r>
              <a:rPr kumimoji="0" lang="ru-RU" sz="1800" b="1" i="0" u="none" strike="noStrike" kern="0" cap="none" spc="-1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в</a:t>
            </a:r>
            <a:r>
              <a:rPr kumimoji="0" lang="ru-RU" sz="1800" b="1" i="0" u="none" strike="noStrike" kern="0" cap="none" spc="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деревушке</a:t>
            </a:r>
            <a:r>
              <a:rPr kumimoji="0" lang="ru-RU" sz="1800" b="1" i="0" u="none" strike="noStrike" kern="0" cap="none" spc="3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Киштемк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1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со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всеми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воинскими</a:t>
            </a:r>
            <a:r>
              <a:rPr kumimoji="0" lang="ru-RU" sz="1800" b="1" i="0" u="none" strike="noStrike" kern="0" cap="none" spc="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 </a:t>
            </a:r>
            <a:r>
              <a:rPr kumimoji="0" lang="ru-RU" sz="1800" b="1" i="0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/>
                <a:cs typeface="Tahoma"/>
              </a:rPr>
              <a:t>почестями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65748" y="548680"/>
            <a:ext cx="60917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Кочкин Михаил Иванович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400575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404664"/>
            <a:ext cx="7645551" cy="1008112"/>
          </a:xfrm>
        </p:spPr>
        <p:txBody>
          <a:bodyPr>
            <a:noAutofit/>
          </a:bodyPr>
          <a:lstStyle/>
          <a:p>
            <a:pPr lvl="0" algn="ctr" defTabSz="914400">
              <a:spcBef>
                <a:spcPts val="100"/>
              </a:spcBef>
            </a:pPr>
            <a:r>
              <a:rPr lang="ru-RU" b="1" kern="0" spc="-5" dirty="0">
                <a:solidFill>
                  <a:prstClr val="black"/>
                </a:solidFill>
                <a:latin typeface="+mn-lt"/>
                <a:cs typeface="Tahoma"/>
              </a:rPr>
              <a:t>Кочкин</a:t>
            </a:r>
            <a:r>
              <a:rPr lang="ru-RU" b="1" kern="0" spc="-10" dirty="0">
                <a:solidFill>
                  <a:prstClr val="black"/>
                </a:solidFill>
                <a:latin typeface="+mn-lt"/>
                <a:cs typeface="Tahoma"/>
              </a:rPr>
              <a:t> </a:t>
            </a:r>
            <a:r>
              <a:rPr lang="ru-RU" b="1" kern="0" spc="-5" dirty="0">
                <a:solidFill>
                  <a:prstClr val="black"/>
                </a:solidFill>
                <a:latin typeface="+mn-lt"/>
                <a:cs typeface="Tahoma"/>
              </a:rPr>
              <a:t>Виктор</a:t>
            </a:r>
            <a:r>
              <a:rPr lang="ru-RU" b="1" kern="0" spc="-10" dirty="0">
                <a:solidFill>
                  <a:prstClr val="black"/>
                </a:solidFill>
                <a:latin typeface="+mn-lt"/>
                <a:cs typeface="Tahoma"/>
              </a:rPr>
              <a:t> Максимович</a:t>
            </a:r>
            <a:endParaRPr lang="ru-RU" sz="6600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5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2081" y="1915821"/>
            <a:ext cx="3026924" cy="4105782"/>
          </a:xfrm>
          <a:prstGeom prst="rect">
            <a:avLst/>
          </a:prstGeom>
        </p:spPr>
      </p:pic>
      <p:pic>
        <p:nvPicPr>
          <p:cNvPr id="6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83968" y="3807621"/>
            <a:ext cx="3998028" cy="273693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51520" y="6021603"/>
            <a:ext cx="4572000" cy="7207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2700" marR="5080" lvl="0" indent="154940">
              <a:spcBef>
                <a:spcPts val="100"/>
              </a:spcBef>
            </a:pPr>
            <a:r>
              <a:rPr lang="ru-RU" sz="2000" b="1" dirty="0">
                <a:cs typeface="Tahoma"/>
              </a:rPr>
              <a:t>Евдокия Михайловна, </a:t>
            </a:r>
            <a:r>
              <a:rPr lang="ru-RU" sz="2000" b="1" spc="5" dirty="0">
                <a:cs typeface="Tahoma"/>
              </a:rPr>
              <a:t> </a:t>
            </a:r>
            <a:endParaRPr lang="ru-RU" sz="2000" b="1" spc="5" dirty="0" smtClean="0">
              <a:cs typeface="Tahoma"/>
            </a:endParaRPr>
          </a:p>
          <a:p>
            <a:pPr marL="12700" marR="5080" lvl="0" indent="154940">
              <a:spcBef>
                <a:spcPts val="100"/>
              </a:spcBef>
            </a:pPr>
            <a:r>
              <a:rPr lang="ru-RU" sz="2000" b="1" dirty="0" smtClean="0">
                <a:cs typeface="Tahoma"/>
              </a:rPr>
              <a:t>Вера</a:t>
            </a:r>
            <a:r>
              <a:rPr lang="ru-RU" sz="2000" b="1" dirty="0">
                <a:cs typeface="Tahoma"/>
              </a:rPr>
              <a:t>,</a:t>
            </a:r>
            <a:r>
              <a:rPr lang="ru-RU" sz="2000" b="1" spc="-40" dirty="0">
                <a:cs typeface="Tahoma"/>
              </a:rPr>
              <a:t> </a:t>
            </a:r>
            <a:r>
              <a:rPr lang="ru-RU" sz="2000" b="1" dirty="0">
                <a:cs typeface="Tahoma"/>
              </a:rPr>
              <a:t>Владимир,</a:t>
            </a:r>
            <a:r>
              <a:rPr lang="ru-RU" sz="2000" b="1" spc="-45" dirty="0">
                <a:cs typeface="Tahoma"/>
              </a:rPr>
              <a:t> </a:t>
            </a:r>
            <a:r>
              <a:rPr lang="ru-RU" sz="2000" b="1" dirty="0">
                <a:cs typeface="Tahoma"/>
              </a:rPr>
              <a:t>Виктор</a:t>
            </a:r>
            <a:endParaRPr lang="ru-RU" sz="2000" dirty="0">
              <a:cs typeface="Tahoma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76256" y="6371104"/>
            <a:ext cx="20181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 lvl="0">
              <a:spcBef>
                <a:spcPts val="100"/>
              </a:spcBef>
            </a:pPr>
            <a:r>
              <a:rPr lang="ru-RU" sz="2000" b="1" dirty="0">
                <a:cs typeface="Tahoma"/>
              </a:rPr>
              <a:t>Ноябрь</a:t>
            </a:r>
            <a:r>
              <a:rPr lang="ru-RU" sz="2000" b="1" spc="-60" dirty="0">
                <a:cs typeface="Tahoma"/>
              </a:rPr>
              <a:t> </a:t>
            </a:r>
            <a:r>
              <a:rPr lang="ru-RU" sz="2000" b="1" spc="-5" dirty="0">
                <a:cs typeface="Tahoma"/>
              </a:rPr>
              <a:t>1939</a:t>
            </a:r>
            <a:r>
              <a:rPr lang="ru-RU" sz="2000" b="1" spc="-25" dirty="0">
                <a:cs typeface="Tahoma"/>
              </a:rPr>
              <a:t> </a:t>
            </a:r>
            <a:r>
              <a:rPr lang="ru-RU" sz="2000" b="1" spc="-5" dirty="0">
                <a:cs typeface="Tahoma"/>
              </a:rPr>
              <a:t>г.</a:t>
            </a:r>
            <a:endParaRPr lang="ru-RU" sz="2000" dirty="0">
              <a:cs typeface="Tahom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25269" y="1585573"/>
            <a:ext cx="576023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prstClr val="black"/>
                </a:solidFill>
                <a:cs typeface="Tahoma"/>
              </a:rPr>
              <a:t>Родился</a:t>
            </a:r>
            <a:r>
              <a:rPr lang="ru-RU" sz="2400" b="1" spc="-20" dirty="0">
                <a:solidFill>
                  <a:prstClr val="black"/>
                </a:solidFill>
                <a:cs typeface="Tahoma"/>
              </a:rPr>
              <a:t> </a:t>
            </a:r>
            <a:r>
              <a:rPr lang="ru-RU" sz="2400" b="1" dirty="0">
                <a:solidFill>
                  <a:prstClr val="black"/>
                </a:solidFill>
                <a:cs typeface="Tahoma"/>
              </a:rPr>
              <a:t>в</a:t>
            </a:r>
            <a:r>
              <a:rPr lang="ru-RU" sz="2400" b="1" spc="-15" dirty="0">
                <a:solidFill>
                  <a:prstClr val="black"/>
                </a:solidFill>
                <a:cs typeface="Tahoma"/>
              </a:rPr>
              <a:t> </a:t>
            </a:r>
            <a:r>
              <a:rPr lang="ru-RU" sz="2400" b="1" spc="-5" dirty="0">
                <a:solidFill>
                  <a:prstClr val="black"/>
                </a:solidFill>
                <a:cs typeface="Tahoma"/>
              </a:rPr>
              <a:t>июле </a:t>
            </a:r>
            <a:r>
              <a:rPr lang="ru-RU" sz="2400" b="1" dirty="0">
                <a:solidFill>
                  <a:prstClr val="black"/>
                </a:solidFill>
                <a:cs typeface="Tahoma"/>
              </a:rPr>
              <a:t>1923</a:t>
            </a:r>
            <a:r>
              <a:rPr lang="ru-RU" sz="2400" b="1" spc="-15" dirty="0">
                <a:solidFill>
                  <a:prstClr val="black"/>
                </a:solidFill>
                <a:cs typeface="Tahoma"/>
              </a:rPr>
              <a:t> </a:t>
            </a:r>
            <a:r>
              <a:rPr lang="ru-RU" sz="2400" b="1" spc="-5" dirty="0">
                <a:solidFill>
                  <a:prstClr val="black"/>
                </a:solidFill>
                <a:cs typeface="Tahoma"/>
              </a:rPr>
              <a:t>году.</a:t>
            </a:r>
            <a:r>
              <a:rPr lang="ru-RU" sz="2400" dirty="0">
                <a:solidFill>
                  <a:prstClr val="black"/>
                </a:solidFill>
                <a:cs typeface="Tahoma"/>
              </a:rPr>
              <a:t/>
            </a:r>
            <a:br>
              <a:rPr lang="ru-RU" sz="2400" dirty="0">
                <a:solidFill>
                  <a:prstClr val="black"/>
                </a:solidFill>
                <a:cs typeface="Tahoma"/>
              </a:rPr>
            </a:br>
            <a:r>
              <a:rPr lang="ru-RU" sz="2400" b="1" spc="-5" dirty="0">
                <a:solidFill>
                  <a:prstClr val="black"/>
                </a:solidFill>
                <a:cs typeface="Tahoma"/>
              </a:rPr>
              <a:t>Закончил</a:t>
            </a:r>
            <a:r>
              <a:rPr lang="ru-RU" sz="2400" b="1" spc="10" dirty="0">
                <a:solidFill>
                  <a:prstClr val="black"/>
                </a:solidFill>
                <a:cs typeface="Tahoma"/>
              </a:rPr>
              <a:t> </a:t>
            </a:r>
            <a:r>
              <a:rPr lang="ru-RU" sz="2400" b="1" dirty="0">
                <a:solidFill>
                  <a:prstClr val="black"/>
                </a:solidFill>
                <a:cs typeface="Tahoma"/>
              </a:rPr>
              <a:t>4</a:t>
            </a:r>
            <a:r>
              <a:rPr lang="ru-RU" sz="2400" b="1" spc="-5" dirty="0">
                <a:solidFill>
                  <a:prstClr val="black"/>
                </a:solidFill>
                <a:cs typeface="Tahoma"/>
              </a:rPr>
              <a:t> класса</a:t>
            </a:r>
            <a:r>
              <a:rPr lang="ru-RU" sz="2400" b="1" spc="-20" dirty="0">
                <a:solidFill>
                  <a:prstClr val="black"/>
                </a:solidFill>
                <a:cs typeface="Tahoma"/>
              </a:rPr>
              <a:t> </a:t>
            </a:r>
            <a:r>
              <a:rPr lang="ru-RU" sz="2400" b="1" spc="-5" dirty="0">
                <a:solidFill>
                  <a:prstClr val="black"/>
                </a:solidFill>
                <a:cs typeface="Tahoma"/>
              </a:rPr>
              <a:t>школы</a:t>
            </a:r>
            <a:r>
              <a:rPr lang="ru-RU" sz="2400" b="1" spc="-10" dirty="0">
                <a:solidFill>
                  <a:prstClr val="black"/>
                </a:solidFill>
                <a:cs typeface="Tahoma"/>
              </a:rPr>
              <a:t> </a:t>
            </a:r>
            <a:r>
              <a:rPr lang="ru-RU" sz="2400" b="1" dirty="0">
                <a:solidFill>
                  <a:prstClr val="black"/>
                </a:solidFill>
                <a:cs typeface="Tahoma"/>
              </a:rPr>
              <a:t>№4.</a:t>
            </a:r>
            <a:r>
              <a:rPr lang="ru-RU" sz="2400" dirty="0">
                <a:solidFill>
                  <a:prstClr val="black"/>
                </a:solidFill>
                <a:cs typeface="Tahoma"/>
              </a:rPr>
              <a:t/>
            </a:r>
            <a:br>
              <a:rPr lang="ru-RU" sz="2400" dirty="0">
                <a:solidFill>
                  <a:prstClr val="black"/>
                </a:solidFill>
                <a:cs typeface="Tahoma"/>
              </a:rPr>
            </a:br>
            <a:r>
              <a:rPr lang="ru-RU" sz="2400" b="1" dirty="0">
                <a:solidFill>
                  <a:prstClr val="black"/>
                </a:solidFill>
                <a:cs typeface="Tahoma"/>
              </a:rPr>
              <a:t>Работал </a:t>
            </a:r>
            <a:r>
              <a:rPr lang="ru-RU" sz="2400" b="1" spc="-5" dirty="0">
                <a:solidFill>
                  <a:prstClr val="black"/>
                </a:solidFill>
                <a:cs typeface="Tahoma"/>
              </a:rPr>
              <a:t>на </a:t>
            </a:r>
            <a:r>
              <a:rPr lang="ru-RU" sz="2400" b="1" spc="-5" dirty="0" err="1" smtClean="0">
                <a:solidFill>
                  <a:prstClr val="black"/>
                </a:solidFill>
                <a:cs typeface="Tahoma"/>
              </a:rPr>
              <a:t>Сосьвинском</a:t>
            </a:r>
            <a:endParaRPr lang="ru-RU" sz="2400" b="1" spc="-5" dirty="0" smtClean="0">
              <a:solidFill>
                <a:prstClr val="black"/>
              </a:solidFill>
              <a:cs typeface="Tahoma"/>
            </a:endParaRPr>
          </a:p>
          <a:p>
            <a:r>
              <a:rPr lang="ru-RU" sz="2400" b="1" spc="-5" dirty="0" smtClean="0">
                <a:solidFill>
                  <a:prstClr val="black"/>
                </a:solidFill>
                <a:cs typeface="Tahoma"/>
              </a:rPr>
              <a:t> </a:t>
            </a:r>
            <a:r>
              <a:rPr lang="ru-RU" sz="2400" b="1" dirty="0" smtClean="0">
                <a:solidFill>
                  <a:prstClr val="black"/>
                </a:solidFill>
                <a:cs typeface="Tahoma"/>
              </a:rPr>
              <a:t> </a:t>
            </a:r>
            <a:r>
              <a:rPr lang="ru-RU" sz="2400" b="1" spc="-5" dirty="0">
                <a:solidFill>
                  <a:prstClr val="black"/>
                </a:solidFill>
                <a:cs typeface="Tahoma"/>
              </a:rPr>
              <a:t>деревообрабатывающем </a:t>
            </a:r>
            <a:r>
              <a:rPr lang="ru-RU" sz="2400" b="1" dirty="0">
                <a:solidFill>
                  <a:prstClr val="black"/>
                </a:solidFill>
                <a:cs typeface="Tahoma"/>
              </a:rPr>
              <a:t>заводе </a:t>
            </a:r>
            <a:br>
              <a:rPr lang="ru-RU" sz="2400" b="1" dirty="0">
                <a:solidFill>
                  <a:prstClr val="black"/>
                </a:solidFill>
                <a:cs typeface="Tahoma"/>
              </a:rPr>
            </a:br>
            <a:r>
              <a:rPr lang="ru-RU" sz="2400" b="1" spc="-515" dirty="0">
                <a:solidFill>
                  <a:prstClr val="black"/>
                </a:solidFill>
                <a:cs typeface="Tahoma"/>
              </a:rPr>
              <a:t> </a:t>
            </a:r>
            <a:r>
              <a:rPr lang="ru-RU" sz="2400" b="1" dirty="0">
                <a:solidFill>
                  <a:prstClr val="black"/>
                </a:solidFill>
                <a:cs typeface="Tahoma"/>
              </a:rPr>
              <a:t>в</a:t>
            </a:r>
            <a:r>
              <a:rPr lang="ru-RU" sz="2400" b="1" spc="-10" dirty="0">
                <a:solidFill>
                  <a:prstClr val="black"/>
                </a:solidFill>
                <a:cs typeface="Tahoma"/>
              </a:rPr>
              <a:t> </a:t>
            </a:r>
            <a:r>
              <a:rPr lang="ru-RU" sz="2400" b="1" spc="-5" dirty="0">
                <a:solidFill>
                  <a:prstClr val="black"/>
                </a:solidFill>
                <a:cs typeface="Tahoma"/>
              </a:rPr>
              <a:t>бригаде</a:t>
            </a:r>
            <a:r>
              <a:rPr lang="ru-RU" sz="2400" b="1" spc="10" dirty="0">
                <a:solidFill>
                  <a:prstClr val="black"/>
                </a:solidFill>
                <a:cs typeface="Tahoma"/>
              </a:rPr>
              <a:t> </a:t>
            </a:r>
            <a:r>
              <a:rPr lang="ru-RU" sz="2400" b="1" spc="-5" dirty="0">
                <a:solidFill>
                  <a:prstClr val="black"/>
                </a:solidFill>
                <a:cs typeface="Tahoma"/>
              </a:rPr>
              <a:t>монтажников.</a:t>
            </a:r>
            <a:r>
              <a:rPr lang="ru-RU" sz="2400" dirty="0">
                <a:solidFill>
                  <a:prstClr val="black"/>
                </a:solidFill>
                <a:cs typeface="Tahoma"/>
              </a:rPr>
              <a:t/>
            </a:r>
            <a:br>
              <a:rPr lang="ru-RU" sz="2400" dirty="0">
                <a:solidFill>
                  <a:prstClr val="black"/>
                </a:solidFill>
                <a:cs typeface="Tahoma"/>
              </a:rPr>
            </a:br>
            <a:r>
              <a:rPr lang="ru-RU" sz="2400" b="1" dirty="0">
                <a:solidFill>
                  <a:prstClr val="black"/>
                </a:solidFill>
                <a:cs typeface="Tahoma"/>
              </a:rPr>
              <a:t>По</a:t>
            </a:r>
            <a:r>
              <a:rPr lang="ru-RU" sz="2400" b="1" spc="-20" dirty="0">
                <a:solidFill>
                  <a:prstClr val="black"/>
                </a:solidFill>
                <a:cs typeface="Tahoma"/>
              </a:rPr>
              <a:t> </a:t>
            </a:r>
            <a:r>
              <a:rPr lang="ru-RU" sz="2400" b="1" spc="-5" dirty="0">
                <a:solidFill>
                  <a:prstClr val="black"/>
                </a:solidFill>
                <a:cs typeface="Tahoma"/>
              </a:rPr>
              <a:t>характеру</a:t>
            </a:r>
            <a:r>
              <a:rPr lang="ru-RU" sz="2400" b="1" spc="10" dirty="0">
                <a:solidFill>
                  <a:prstClr val="black"/>
                </a:solidFill>
                <a:cs typeface="Tahoma"/>
              </a:rPr>
              <a:t> </a:t>
            </a:r>
            <a:r>
              <a:rPr lang="ru-RU" sz="2400" b="1" spc="-5" dirty="0">
                <a:solidFill>
                  <a:prstClr val="black"/>
                </a:solidFill>
                <a:cs typeface="Tahoma"/>
              </a:rPr>
              <a:t>был</a:t>
            </a:r>
            <a:r>
              <a:rPr lang="ru-RU" sz="2400" b="1" spc="-25" dirty="0">
                <a:solidFill>
                  <a:prstClr val="black"/>
                </a:solidFill>
                <a:cs typeface="Tahoma"/>
              </a:rPr>
              <a:t> </a:t>
            </a:r>
            <a:r>
              <a:rPr lang="ru-RU" sz="2400" b="1" spc="-5" dirty="0">
                <a:solidFill>
                  <a:prstClr val="black"/>
                </a:solidFill>
                <a:cs typeface="Tahoma"/>
              </a:rPr>
              <a:t>скромным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03861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7692" y="163027"/>
            <a:ext cx="6589200" cy="1280890"/>
          </a:xfrm>
        </p:spPr>
        <p:txBody>
          <a:bodyPr>
            <a:normAutofit/>
          </a:bodyPr>
          <a:lstStyle/>
          <a:p>
            <a:r>
              <a:rPr lang="ru-RU" sz="3200" b="1" kern="0" spc="-5" dirty="0" smtClean="0">
                <a:solidFill>
                  <a:prstClr val="black"/>
                </a:solidFill>
                <a:latin typeface="Tahoma"/>
                <a:cs typeface="Tahoma"/>
              </a:rPr>
              <a:t>Кочкин</a:t>
            </a:r>
            <a:r>
              <a:rPr lang="ru-RU" sz="3200" b="1" kern="0" spc="-10" dirty="0" smtClean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3200" b="1" kern="0" spc="-5" dirty="0" smtClean="0">
                <a:solidFill>
                  <a:prstClr val="black"/>
                </a:solidFill>
                <a:latin typeface="Tahoma"/>
                <a:cs typeface="Tahoma"/>
              </a:rPr>
              <a:t>Виктор</a:t>
            </a:r>
            <a:r>
              <a:rPr lang="ru-RU" sz="3200" b="1" kern="0" spc="-10" dirty="0" smtClean="0">
                <a:solidFill>
                  <a:prstClr val="black"/>
                </a:solidFill>
                <a:latin typeface="Tahoma"/>
                <a:cs typeface="Tahoma"/>
              </a:rPr>
              <a:t> Максимович</a:t>
            </a:r>
            <a:endParaRPr lang="ru-RU" sz="4000" dirty="0"/>
          </a:p>
        </p:txBody>
      </p:sp>
      <p:pic>
        <p:nvPicPr>
          <p:cNvPr id="5" name="object 17"/>
          <p:cNvPicPr/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7544" y="1412776"/>
            <a:ext cx="3783210" cy="212953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907704" y="1223719"/>
            <a:ext cx="739856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53005" marR="955040" lvl="0">
              <a:spcBef>
                <a:spcPts val="95"/>
              </a:spcBef>
            </a:pP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В июне</a:t>
            </a:r>
            <a:r>
              <a:rPr lang="ru-RU" sz="1600" b="1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 smtClean="0">
                <a:solidFill>
                  <a:prstClr val="black"/>
                </a:solidFill>
                <a:latin typeface="Tahoma"/>
                <a:cs typeface="Tahoma"/>
              </a:rPr>
              <a:t>1942</a:t>
            </a:r>
            <a:r>
              <a:rPr lang="ru-RU" sz="1600" b="1" spc="15" dirty="0" smtClean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 smtClean="0">
                <a:solidFill>
                  <a:prstClr val="black"/>
                </a:solidFill>
                <a:latin typeface="Tahoma"/>
                <a:cs typeface="Tahoma"/>
              </a:rPr>
              <a:t>года</a:t>
            </a:r>
            <a:r>
              <a:rPr lang="ru-RU" sz="1600" b="1" spc="15" dirty="0" smtClean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10" dirty="0">
                <a:solidFill>
                  <a:prstClr val="black"/>
                </a:solidFill>
                <a:latin typeface="Tahoma"/>
                <a:cs typeface="Tahoma"/>
              </a:rPr>
              <a:t>Виктор</a:t>
            </a:r>
            <a:r>
              <a:rPr lang="ru-RU" sz="1600" b="1" spc="25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10" dirty="0">
                <a:solidFill>
                  <a:prstClr val="black"/>
                </a:solidFill>
                <a:latin typeface="Tahoma"/>
                <a:cs typeface="Tahoma"/>
              </a:rPr>
              <a:t>был </a:t>
            </a:r>
            <a:r>
              <a:rPr lang="ru-RU" sz="1600" b="1" spc="-450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мобилизован </a:t>
            </a:r>
            <a:r>
              <a:rPr lang="ru-RU" sz="1600" b="1" spc="-5" dirty="0" err="1">
                <a:solidFill>
                  <a:prstClr val="black"/>
                </a:solidFill>
                <a:latin typeface="Tahoma"/>
                <a:cs typeface="Tahoma"/>
              </a:rPr>
              <a:t>Серовским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10" dirty="0" err="1">
                <a:solidFill>
                  <a:prstClr val="black"/>
                </a:solidFill>
                <a:latin typeface="Tahoma"/>
                <a:cs typeface="Tahoma"/>
              </a:rPr>
              <a:t>горвоенкоматом</a:t>
            </a:r>
            <a:r>
              <a:rPr lang="ru-RU" sz="1600" b="1" spc="-10" dirty="0">
                <a:solidFill>
                  <a:prstClr val="black"/>
                </a:solidFill>
                <a:latin typeface="Tahoma"/>
                <a:cs typeface="Tahoma"/>
              </a:rPr>
              <a:t>,</a:t>
            </a:r>
            <a:endParaRPr lang="ru-RU" sz="1600" dirty="0">
              <a:solidFill>
                <a:prstClr val="black"/>
              </a:solidFill>
              <a:latin typeface="Tahoma"/>
              <a:cs typeface="Tahoma"/>
            </a:endParaRPr>
          </a:p>
          <a:p>
            <a:pPr marL="2453005" marR="1139190" lvl="0"/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учился</a:t>
            </a:r>
            <a:r>
              <a:rPr lang="ru-RU" sz="1600" b="1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на курсах</a:t>
            </a:r>
            <a:r>
              <a:rPr lang="ru-RU" sz="1600" b="1" spc="10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снайперов </a:t>
            </a:r>
            <a:r>
              <a:rPr lang="ru-RU" sz="1600" b="1" spc="-455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в</a:t>
            </a:r>
            <a:r>
              <a:rPr lang="ru-RU" sz="1600" b="1" spc="5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г.</a:t>
            </a:r>
            <a:r>
              <a:rPr lang="ru-RU" sz="1600" b="1" spc="15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10" dirty="0">
                <a:solidFill>
                  <a:prstClr val="black"/>
                </a:solidFill>
                <a:latin typeface="Tahoma"/>
                <a:cs typeface="Tahoma"/>
              </a:rPr>
              <a:t>Москва</a:t>
            </a:r>
            <a:endParaRPr lang="ru-RU" sz="1600" dirty="0">
              <a:solidFill>
                <a:prstClr val="black"/>
              </a:solidFill>
              <a:latin typeface="Tahoma"/>
              <a:cs typeface="Tahoma"/>
            </a:endParaRPr>
          </a:p>
          <a:p>
            <a:pPr marL="2453005" marR="740410" lvl="0"/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Затем</a:t>
            </a:r>
            <a:r>
              <a:rPr lang="ru-RU" sz="1600" b="1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был</a:t>
            </a:r>
            <a:r>
              <a:rPr lang="ru-RU" sz="1600" b="1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отправлен</a:t>
            </a:r>
            <a:r>
              <a:rPr lang="ru-RU" sz="1600" b="1" spc="30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на</a:t>
            </a:r>
            <a:r>
              <a:rPr lang="ru-RU" sz="1600" b="1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10" dirty="0">
                <a:solidFill>
                  <a:prstClr val="black"/>
                </a:solidFill>
                <a:latin typeface="Tahoma"/>
                <a:cs typeface="Tahoma"/>
              </a:rPr>
              <a:t>фронт. </a:t>
            </a:r>
            <a:r>
              <a:rPr lang="ru-RU" sz="1600" b="1" spc="-450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Участвовал</a:t>
            </a:r>
            <a:r>
              <a:rPr lang="ru-RU" sz="1600" b="1" spc="45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в</a:t>
            </a:r>
            <a:r>
              <a:rPr lang="ru-RU" sz="1600" b="1" spc="5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10" dirty="0">
                <a:solidFill>
                  <a:prstClr val="black"/>
                </a:solidFill>
                <a:latin typeface="Tahoma"/>
                <a:cs typeface="Tahoma"/>
              </a:rPr>
              <a:t>боях,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был</a:t>
            </a:r>
            <a:r>
              <a:rPr lang="ru-RU" sz="1600" b="1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ранен.</a:t>
            </a:r>
            <a:endParaRPr lang="ru-RU" sz="1600" dirty="0">
              <a:solidFill>
                <a:prstClr val="black"/>
              </a:solidFill>
              <a:latin typeface="Tahoma"/>
              <a:cs typeface="Tahoma"/>
            </a:endParaRPr>
          </a:p>
          <a:p>
            <a:pPr marL="2453005" marR="598805" lvl="0"/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Лежал</a:t>
            </a:r>
            <a:r>
              <a:rPr lang="ru-RU" sz="1600" b="1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в</a:t>
            </a:r>
            <a:r>
              <a:rPr lang="ru-RU" sz="1600" b="1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госпитале</a:t>
            </a:r>
            <a:r>
              <a:rPr lang="ru-RU" sz="1600" b="1" spc="35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в</a:t>
            </a:r>
            <a:r>
              <a:rPr lang="ru-RU" sz="1600" b="1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10" dirty="0">
                <a:solidFill>
                  <a:prstClr val="black"/>
                </a:solidFill>
                <a:latin typeface="Tahoma"/>
                <a:cs typeface="Tahoma"/>
              </a:rPr>
              <a:t>населенном </a:t>
            </a:r>
            <a:r>
              <a:rPr lang="ru-RU" sz="1600" b="1" spc="-455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пункте</a:t>
            </a:r>
            <a:r>
              <a:rPr lang="ru-RU" sz="1600" b="1" spc="25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Красноармейское,</a:t>
            </a:r>
            <a:endParaRPr lang="ru-RU" sz="1600" dirty="0">
              <a:solidFill>
                <a:prstClr val="black"/>
              </a:solidFill>
              <a:latin typeface="Tahoma"/>
              <a:cs typeface="Tahoma"/>
            </a:endParaRPr>
          </a:p>
          <a:p>
            <a:pPr marL="2453005" lvl="0"/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от</a:t>
            </a:r>
            <a:r>
              <a:rPr lang="ru-RU" sz="1600" b="1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Сталинграда</a:t>
            </a:r>
            <a:r>
              <a:rPr lang="ru-RU" sz="1600" b="1" spc="20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135</a:t>
            </a:r>
            <a:r>
              <a:rPr lang="ru-RU" sz="1600" b="1" spc="5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км.</a:t>
            </a:r>
            <a:endParaRPr lang="ru-RU" sz="1600" dirty="0">
              <a:solidFill>
                <a:prstClr val="black"/>
              </a:solidFill>
              <a:latin typeface="Tahoma"/>
              <a:cs typeface="Tahoma"/>
            </a:endParaRPr>
          </a:p>
          <a:p>
            <a:pPr marL="2453005" lvl="0"/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После</a:t>
            </a:r>
            <a:r>
              <a:rPr lang="ru-RU" sz="1600" b="1" spc="5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выздоровления</a:t>
            </a:r>
            <a:r>
              <a:rPr lang="ru-RU" sz="1600" b="1" spc="30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10" dirty="0">
                <a:solidFill>
                  <a:prstClr val="black"/>
                </a:solidFill>
                <a:latin typeface="Tahoma"/>
                <a:cs typeface="Tahoma"/>
              </a:rPr>
              <a:t>снова</a:t>
            </a:r>
            <a:r>
              <a:rPr lang="ru-RU" sz="1600" b="1" spc="25" dirty="0">
                <a:solidFill>
                  <a:prstClr val="black"/>
                </a:solidFill>
                <a:latin typeface="Tahoma"/>
                <a:cs typeface="Tahoma"/>
              </a:rPr>
              <a:t> </a:t>
            </a:r>
            <a:r>
              <a:rPr lang="ru-RU" sz="1600" b="1" spc="-5" dirty="0">
                <a:solidFill>
                  <a:prstClr val="black"/>
                </a:solidFill>
                <a:latin typeface="Tahoma"/>
                <a:cs typeface="Tahoma"/>
              </a:rPr>
              <a:t>воевал.</a:t>
            </a:r>
            <a:endParaRPr lang="ru-RU" sz="1600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07904" y="450912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tabLst>
                <a:tab pos="1321435" algn="l"/>
              </a:tabLst>
            </a:pPr>
            <a:r>
              <a:rPr lang="ru-RU" spc="-5" dirty="0">
                <a:solidFill>
                  <a:srgbClr val="FF0000"/>
                </a:solidFill>
                <a:latin typeface="Tahoma"/>
                <a:cs typeface="Tahoma"/>
              </a:rPr>
              <a:t>Извещение	</a:t>
            </a:r>
            <a:r>
              <a:rPr lang="ru-RU" dirty="0">
                <a:solidFill>
                  <a:srgbClr val="FF0000"/>
                </a:solidFill>
                <a:latin typeface="Tahoma"/>
                <a:cs typeface="Tahoma"/>
              </a:rPr>
              <a:t>из</a:t>
            </a:r>
            <a:r>
              <a:rPr lang="ru-RU" spc="-50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lang="ru-RU" spc="-5" dirty="0">
                <a:solidFill>
                  <a:srgbClr val="FF0000"/>
                </a:solidFill>
                <a:latin typeface="Tahoma"/>
                <a:cs typeface="Tahoma"/>
              </a:rPr>
              <a:t>военкомата</a:t>
            </a:r>
            <a:endParaRPr lang="ru-RU" dirty="0">
              <a:solidFill>
                <a:srgbClr val="FF0000"/>
              </a:solidFill>
              <a:latin typeface="Tahoma"/>
              <a:cs typeface="Tahoma"/>
            </a:endParaRPr>
          </a:p>
          <a:p>
            <a:pPr marL="12700" marR="5080" lvl="0" algn="ctr"/>
            <a:r>
              <a:rPr lang="ru-RU" spc="-5" dirty="0">
                <a:solidFill>
                  <a:srgbClr val="FF0000"/>
                </a:solidFill>
                <a:latin typeface="Tahoma"/>
                <a:cs typeface="Tahoma"/>
              </a:rPr>
              <a:t>Ваш</a:t>
            </a:r>
            <a:r>
              <a:rPr lang="ru-RU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lang="ru-RU" spc="-5" dirty="0">
                <a:solidFill>
                  <a:srgbClr val="FF0000"/>
                </a:solidFill>
                <a:latin typeface="Tahoma"/>
                <a:cs typeface="Tahoma"/>
              </a:rPr>
              <a:t>сын</a:t>
            </a:r>
            <a:r>
              <a:rPr lang="ru-RU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lang="ru-RU" spc="-5" dirty="0">
                <a:solidFill>
                  <a:srgbClr val="FF0000"/>
                </a:solidFill>
                <a:latin typeface="Tahoma"/>
                <a:cs typeface="Tahoma"/>
              </a:rPr>
              <a:t>- </a:t>
            </a:r>
            <a:r>
              <a:rPr lang="ru-RU" dirty="0">
                <a:solidFill>
                  <a:srgbClr val="FF0000"/>
                </a:solidFill>
                <a:latin typeface="Tahoma"/>
                <a:cs typeface="Tahoma"/>
              </a:rPr>
              <a:t>гвардии</a:t>
            </a:r>
            <a:r>
              <a:rPr lang="ru-RU" spc="10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lang="ru-RU" spc="-5" dirty="0">
                <a:solidFill>
                  <a:srgbClr val="FF0000"/>
                </a:solidFill>
                <a:latin typeface="Tahoma"/>
                <a:cs typeface="Tahoma"/>
              </a:rPr>
              <a:t>красноармеец</a:t>
            </a:r>
            <a:r>
              <a:rPr lang="ru-RU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lang="ru-RU" spc="-5" dirty="0">
                <a:solidFill>
                  <a:srgbClr val="FF0000"/>
                </a:solidFill>
                <a:latin typeface="Tahoma"/>
                <a:cs typeface="Tahoma"/>
              </a:rPr>
              <a:t>Кочкин</a:t>
            </a:r>
            <a:r>
              <a:rPr lang="ru-RU" spc="10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lang="ru-RU" spc="-5" dirty="0">
                <a:solidFill>
                  <a:srgbClr val="FF0000"/>
                </a:solidFill>
                <a:latin typeface="Tahoma"/>
                <a:cs typeface="Tahoma"/>
              </a:rPr>
              <a:t>Виктор</a:t>
            </a:r>
            <a:r>
              <a:rPr lang="ru-RU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lang="ru-RU" spc="-5" dirty="0">
                <a:solidFill>
                  <a:srgbClr val="FF0000"/>
                </a:solidFill>
                <a:latin typeface="Tahoma"/>
                <a:cs typeface="Tahoma"/>
              </a:rPr>
              <a:t>Максимович, </a:t>
            </a:r>
            <a:r>
              <a:rPr lang="ru-RU" spc="-545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lang="ru-RU" spc="-5" dirty="0">
                <a:solidFill>
                  <a:srgbClr val="FF0000"/>
                </a:solidFill>
                <a:latin typeface="Tahoma"/>
                <a:cs typeface="Tahoma"/>
              </a:rPr>
              <a:t>находясь на</a:t>
            </a:r>
            <a:r>
              <a:rPr lang="ru-RU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lang="ru-RU" spc="-5" dirty="0">
                <a:solidFill>
                  <a:srgbClr val="FF0000"/>
                </a:solidFill>
                <a:latin typeface="Tahoma"/>
                <a:cs typeface="Tahoma"/>
              </a:rPr>
              <a:t>фронте,</a:t>
            </a:r>
            <a:r>
              <a:rPr lang="ru-RU" spc="5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lang="ru-RU" dirty="0">
                <a:solidFill>
                  <a:srgbClr val="FF0000"/>
                </a:solidFill>
                <a:latin typeface="Tahoma"/>
                <a:cs typeface="Tahoma"/>
              </a:rPr>
              <a:t>в</a:t>
            </a:r>
            <a:r>
              <a:rPr lang="ru-RU" spc="15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lang="ru-RU" spc="-5" dirty="0">
                <a:solidFill>
                  <a:srgbClr val="FF0000"/>
                </a:solidFill>
                <a:latin typeface="Tahoma"/>
                <a:cs typeface="Tahoma"/>
              </a:rPr>
              <a:t>бою</a:t>
            </a:r>
            <a:r>
              <a:rPr lang="ru-RU" spc="10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lang="ru-RU" dirty="0">
                <a:solidFill>
                  <a:srgbClr val="FF0000"/>
                </a:solidFill>
                <a:latin typeface="Tahoma"/>
                <a:cs typeface="Tahoma"/>
              </a:rPr>
              <a:t>за</a:t>
            </a:r>
            <a:r>
              <a:rPr lang="ru-RU" spc="-15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lang="ru-RU" spc="-5" dirty="0">
                <a:solidFill>
                  <a:srgbClr val="FF0000"/>
                </a:solidFill>
                <a:latin typeface="Tahoma"/>
                <a:cs typeface="Tahoma"/>
              </a:rPr>
              <a:t>социалистическую</a:t>
            </a:r>
            <a:r>
              <a:rPr lang="ru-RU" spc="-15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lang="ru-RU" spc="-5" dirty="0">
                <a:solidFill>
                  <a:srgbClr val="FF0000"/>
                </a:solidFill>
                <a:latin typeface="Tahoma"/>
                <a:cs typeface="Tahoma"/>
              </a:rPr>
              <a:t>Родину </a:t>
            </a:r>
            <a:r>
              <a:rPr lang="ru-RU" dirty="0">
                <a:solidFill>
                  <a:srgbClr val="FF0000"/>
                </a:solidFill>
                <a:latin typeface="Tahoma"/>
                <a:cs typeface="Tahoma"/>
              </a:rPr>
              <a:t> пропал</a:t>
            </a:r>
            <a:r>
              <a:rPr lang="ru-RU" spc="-10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lang="ru-RU" spc="-5" dirty="0">
                <a:solidFill>
                  <a:srgbClr val="FF0000"/>
                </a:solidFill>
                <a:latin typeface="Tahoma"/>
                <a:cs typeface="Tahoma"/>
              </a:rPr>
              <a:t>без</a:t>
            </a:r>
            <a:r>
              <a:rPr lang="ru-RU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lang="ru-RU" spc="-5" dirty="0">
                <a:solidFill>
                  <a:srgbClr val="FF0000"/>
                </a:solidFill>
                <a:latin typeface="Tahoma"/>
                <a:cs typeface="Tahoma"/>
              </a:rPr>
              <a:t>вести </a:t>
            </a:r>
            <a:r>
              <a:rPr lang="ru-RU" dirty="0">
                <a:solidFill>
                  <a:srgbClr val="FF0000"/>
                </a:solidFill>
                <a:latin typeface="Tahoma"/>
                <a:cs typeface="Tahoma"/>
              </a:rPr>
              <a:t>21 </a:t>
            </a:r>
            <a:r>
              <a:rPr lang="ru-RU" spc="-5" dirty="0">
                <a:solidFill>
                  <a:srgbClr val="FF0000"/>
                </a:solidFill>
                <a:latin typeface="Tahoma"/>
                <a:cs typeface="Tahoma"/>
              </a:rPr>
              <a:t>июля</a:t>
            </a:r>
            <a:r>
              <a:rPr lang="ru-RU" spc="5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lang="ru-RU" dirty="0">
                <a:solidFill>
                  <a:srgbClr val="FF0000"/>
                </a:solidFill>
                <a:latin typeface="Tahoma"/>
                <a:cs typeface="Tahoma"/>
              </a:rPr>
              <a:t>1943</a:t>
            </a:r>
            <a:r>
              <a:rPr lang="ru-RU" spc="15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lang="ru-RU" spc="-5" dirty="0">
                <a:solidFill>
                  <a:srgbClr val="FF0000"/>
                </a:solidFill>
                <a:latin typeface="Tahoma"/>
                <a:cs typeface="Tahoma"/>
              </a:rPr>
              <a:t>года.</a:t>
            </a:r>
            <a:endParaRPr lang="ru-RU" dirty="0">
              <a:solidFill>
                <a:srgbClr val="FF0000"/>
              </a:solidFill>
              <a:latin typeface="Tahoma"/>
              <a:cs typeface="Tahoma"/>
            </a:endParaRPr>
          </a:p>
        </p:txBody>
      </p:sp>
      <p:pic>
        <p:nvPicPr>
          <p:cNvPr id="8" name="object 1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1560" y="4030892"/>
            <a:ext cx="2808312" cy="231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6630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5"/>
          <p:cNvSpPr txBox="1"/>
          <p:nvPr/>
        </p:nvSpPr>
        <p:spPr>
          <a:xfrm>
            <a:off x="179512" y="113491"/>
            <a:ext cx="9073008" cy="1125949"/>
          </a:xfrm>
          <a:prstGeom prst="rect">
            <a:avLst/>
          </a:prstGeom>
        </p:spPr>
        <p:txBody>
          <a:bodyPr vert="horz" wrap="square" lIns="0" tIns="139700" rIns="0" bIns="0" rtlCol="0">
            <a:spAutoFit/>
          </a:bodyPr>
          <a:lstStyle/>
          <a:p>
            <a:pPr marL="2964815">
              <a:spcBef>
                <a:spcPts val="1100"/>
              </a:spcBef>
            </a:pPr>
            <a:r>
              <a:rPr lang="ru-RU" sz="3200" b="1" dirty="0" smtClean="0">
                <a:cs typeface="Tahoma"/>
              </a:rPr>
              <a:t>Кочкин Владимир Максимович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09" b="3860"/>
          <a:stretch/>
        </p:blipFill>
        <p:spPr bwMode="auto">
          <a:xfrm>
            <a:off x="646357" y="1245807"/>
            <a:ext cx="8102107" cy="5373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44162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124744"/>
            <a:ext cx="84969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Не</a:t>
            </a:r>
            <a:r>
              <a:rPr kumimoji="0" lang="ru-RU" sz="2800" b="1" i="0" u="none" strike="noStrike" kern="0" cap="none" spc="-10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 </a:t>
            </a:r>
            <a:r>
              <a:rPr kumimoji="0" lang="ru-RU" sz="2800" b="1" i="0" u="none" strike="noStrike" kern="0" cap="none" spc="-5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вернулись.</a:t>
            </a:r>
            <a:r>
              <a:rPr kumimoji="0" lang="ru-RU" sz="2800" b="1" i="0" u="none" strike="noStrike" kern="0" cap="none" spc="35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 </a:t>
            </a:r>
            <a:r>
              <a:rPr kumimoji="0" lang="ru-RU" sz="2800" b="1" i="0" u="none" strike="noStrike" kern="0" cap="none" spc="-5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Сложили 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головы в</a:t>
            </a:r>
            <a:r>
              <a:rPr kumimoji="0" lang="ru-RU" sz="2800" b="1" i="0" u="none" strike="noStrike" kern="0" cap="none" spc="-10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 </a:t>
            </a:r>
            <a:r>
              <a:rPr kumimoji="0" lang="ru-RU" sz="2800" b="1" i="0" u="none" strike="noStrike" kern="0" cap="none" spc="-5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боях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 за</a:t>
            </a:r>
            <a:r>
              <a:rPr kumimoji="0" lang="ru-RU" sz="2800" b="1" i="0" u="none" strike="noStrike" kern="0" cap="none" spc="-15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 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Родину. </a:t>
            </a:r>
            <a:r>
              <a:rPr kumimoji="0" lang="ru-RU" sz="2800" b="1" i="0" u="none" strike="noStrike" kern="0" cap="none" spc="5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 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Молодыми </a:t>
            </a:r>
            <a:r>
              <a:rPr kumimoji="0" lang="ru-RU" sz="2800" b="1" i="0" u="none" strike="noStrike" kern="0" cap="none" spc="-5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ушли 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из </a:t>
            </a:r>
            <a:r>
              <a:rPr kumimoji="0" lang="ru-RU" sz="2800" b="1" i="0" u="none" strike="noStrike" kern="0" cap="none" spc="-5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жизни-Михаилу было 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33 года, </a:t>
            </a:r>
            <a:r>
              <a:rPr kumimoji="0" lang="ru-RU" sz="2800" b="1" i="0" u="none" strike="noStrike" kern="0" cap="none" spc="5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 </a:t>
            </a:r>
            <a:r>
              <a:rPr kumimoji="0" lang="ru-RU" sz="2800" b="1" i="0" u="none" strike="noStrike" kern="0" cap="none" spc="-5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Виктору-20</a:t>
            </a:r>
            <a:r>
              <a:rPr kumimoji="0" lang="ru-RU" sz="2800" b="1" i="0" u="none" strike="noStrike" kern="0" cap="none" spc="15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 </a:t>
            </a:r>
            <a:r>
              <a:rPr kumimoji="0" lang="ru-RU" sz="2800" b="1" i="0" u="none" strike="noStrike" kern="0" cap="none" spc="-5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лет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 ,</a:t>
            </a:r>
            <a:r>
              <a:rPr kumimoji="0" lang="ru-RU" sz="2800" b="1" i="0" u="none" strike="noStrike" kern="0" cap="none" spc="5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 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а</a:t>
            </a:r>
            <a:r>
              <a:rPr kumimoji="0" lang="ru-RU" sz="2800" b="1" i="0" u="none" strike="noStrike" kern="0" cap="none" spc="-5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 Владимиру еще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 и</a:t>
            </a:r>
            <a:r>
              <a:rPr kumimoji="0" lang="ru-RU" sz="2800" b="1" i="0" u="none" strike="noStrike" kern="0" cap="none" spc="5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 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19</a:t>
            </a:r>
            <a:r>
              <a:rPr kumimoji="0" lang="ru-RU" sz="2800" b="1" i="0" u="none" strike="noStrike" kern="0" cap="none" spc="10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 </a:t>
            </a:r>
            <a:r>
              <a:rPr kumimoji="0" lang="ru-RU" sz="2800" b="1" i="0" u="none" strike="noStrike" kern="0" cap="none" spc="-5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не</a:t>
            </a:r>
            <a:r>
              <a:rPr kumimoji="0" lang="ru-RU" sz="2800" b="1" i="0" u="none" strike="noStrike" kern="0" cap="none" spc="10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 </a:t>
            </a:r>
            <a:r>
              <a:rPr kumimoji="0" lang="ru-RU" sz="2800" b="1" i="0" u="none" strike="noStrike" kern="0" cap="none" spc="-5" normalizeH="0" baseline="0" noProof="0" dirty="0" smtClean="0">
                <a:ln>
                  <a:noFill/>
                </a:ln>
                <a:effectLst/>
                <a:uLnTx/>
                <a:uFillTx/>
                <a:cs typeface="Tahoma"/>
              </a:rPr>
              <a:t>исполнилось.</a:t>
            </a:r>
            <a:endParaRPr kumimoji="0" lang="ru-RU" sz="28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pic>
        <p:nvPicPr>
          <p:cNvPr id="3" name="object 5"/>
          <p:cNvPicPr/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5536" y="3861048"/>
            <a:ext cx="3864056" cy="186007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04048" y="3861047"/>
            <a:ext cx="3456374" cy="278092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97609" y="225514"/>
            <a:ext cx="41553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БРАТЬЯ КОЧКИНЫ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3056030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538944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404664"/>
            <a:ext cx="7408333" cy="5721499"/>
          </a:xfrm>
        </p:spPr>
        <p:txBody>
          <a:bodyPr>
            <a:normAutofit/>
          </a:bodyPr>
          <a:lstStyle/>
          <a:p>
            <a:r>
              <a:rPr lang="ru-RU" sz="8800" i="1" dirty="0" smtClean="0"/>
              <a:t>Спасибо за внимание!</a:t>
            </a:r>
            <a:endParaRPr lang="ru-RU" sz="8800" i="1" dirty="0"/>
          </a:p>
        </p:txBody>
      </p:sp>
    </p:spTree>
    <p:extLst>
      <p:ext uri="{BB962C8B-B14F-4D97-AF65-F5344CB8AC3E}">
        <p14:creationId xmlns:p14="http://schemas.microsoft.com/office/powerpoint/2010/main" val="2248312470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8917854</TotalTime>
  <Words>391</Words>
  <Application>Microsoft Office PowerPoint</Application>
  <PresentationFormat>Экран (4:3)</PresentationFormat>
  <Paragraphs>54</Paragraphs>
  <Slides>10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Легкий дым</vt:lpstr>
      <vt:lpstr>Конкурсная работа на патриотический краеведческий конкурс  «Люби и знай свой край родной»  </vt:lpstr>
      <vt:lpstr> </vt:lpstr>
      <vt:lpstr>СЕМЬЯ КОЧКИНЫХ</vt:lpstr>
      <vt:lpstr>Кочкин Михаил Максимович</vt:lpstr>
      <vt:lpstr>“Под Белградом его машина  стала в дороге одна и когда немцы прорвались и шли на помощь своим войскам, то Михаил  стрелял и держался до тех пор, пока не  пришли на помощь танки. “ (из воспоминаний) На территории Венгрии в боях за  город Сегод, в уличных боях Михаил  был тяжело ранен в грудь из пулемета с 3 этажа одного из  домов. Он жил 10 минут и,  простившись с экипажем, умер. Михаил был похоронен  около г. Сегода в деревушке Киштемк  со всеми воинскими почестями</vt:lpstr>
      <vt:lpstr>Кочкин Виктор Максимович</vt:lpstr>
      <vt:lpstr>Кочкин Виктор Максимович</vt:lpstr>
      <vt:lpstr>Презентация PowerPoint</vt:lpstr>
      <vt:lpstr>Презентация PowerPoint</vt:lpstr>
      <vt:lpstr>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Проект:  «Моя деревня в задачах»</dc:title>
  <dc:creator>User</dc:creator>
  <cp:lastModifiedBy>1</cp:lastModifiedBy>
  <cp:revision>127</cp:revision>
  <dcterms:created xsi:type="dcterms:W3CDTF">2014-01-29T10:06:52Z</dcterms:created>
  <dcterms:modified xsi:type="dcterms:W3CDTF">2022-10-02T13:15:58Z</dcterms:modified>
</cp:coreProperties>
</file>