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71" r:id="rId13"/>
    <p:sldId id="272" r:id="rId14"/>
    <p:sldId id="267" r:id="rId15"/>
    <p:sldId id="268" r:id="rId16"/>
    <p:sldId id="273" r:id="rId17"/>
    <p:sldId id="274" r:id="rId18"/>
    <p:sldId id="269" r:id="rId19"/>
  </p:sldIdLst>
  <p:sldSz cx="5853113" cy="3290888"/>
  <p:notesSz cx="6858000" cy="9144000"/>
  <p:embeddedFontLst>
    <p:embeddedFont>
      <p:font typeface="Verdana" pitchFamily="34" charset="0"/>
      <p:regular r:id="rId21"/>
      <p:bold r:id="rId22"/>
      <p:italic r:id="rId23"/>
      <p:boldItalic r:id="rId24"/>
    </p:embeddedFont>
    <p:embeddedFont>
      <p:font typeface="Calibri" pitchFamily="3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33" d="100"/>
          <a:sy n="133" d="100"/>
        </p:scale>
        <p:origin x="-72" y="-370"/>
      </p:cViewPr>
      <p:guideLst>
        <p:guide orient="horz" pos="1036"/>
        <p:guide pos="18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0;&#1086;&#1089;&#1090;&#1072;&#1088;&#1077;&#1074;&#1072;%20&#1043;&#1064;\&#1052;&#1086;&#1103;%20&#1089;&#1090;&#1088;&#1072;&#1085;&#1072;%20&#1084;&#1086;&#1103;%20&#1056;&#1086;&#1089;&#1089;&#1080;&#1103;\&#1057;&#1074;&#1086;&#1076;%20&#1087;&#1086;%20&#1059;&#1047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1.4029201951606637E-2"/>
          <c:y val="4.4479200625185573E-2"/>
          <c:w val="0.6341877875277947"/>
          <c:h val="0.92455701537032753"/>
        </c:manualLayout>
      </c:layout>
      <c:pie3D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'Перечень проектов'!$A$170:$A$172</c:f>
              <c:strCache>
                <c:ptCount val="3"/>
                <c:pt idx="0">
                  <c:v>Школы и Центры образования</c:v>
                </c:pt>
                <c:pt idx="1">
                  <c:v>ССУЗы</c:v>
                </c:pt>
                <c:pt idx="2">
                  <c:v>ВУЗы</c:v>
                </c:pt>
              </c:strCache>
            </c:strRef>
          </c:cat>
          <c:val>
            <c:numRef>
              <c:f>'Перечень проектов'!$B$170:$B$172</c:f>
              <c:numCache>
                <c:formatCode>General</c:formatCode>
                <c:ptCount val="3"/>
                <c:pt idx="0">
                  <c:v>12</c:v>
                </c:pt>
                <c:pt idx="1">
                  <c:v>7</c:v>
                </c:pt>
                <c:pt idx="2">
                  <c:v>138</c:v>
                </c:pt>
              </c:numCache>
            </c:numRef>
          </c:val>
        </c:ser>
        <c:dLbls/>
      </c:pie3DChart>
    </c:plotArea>
    <c:legend>
      <c:legendPos val="r"/>
      <c:layout>
        <c:manualLayout>
          <c:xMode val="edge"/>
          <c:yMode val="edge"/>
          <c:x val="0.59188111981551561"/>
          <c:y val="7.519756344577265E-2"/>
          <c:w val="0.39430190939745585"/>
          <c:h val="0.9059354047001249"/>
        </c:manualLayout>
      </c:layout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9760645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2127971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1500859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4245961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2013013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1444150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2073045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27462132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574419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1087026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4882612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1097705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32889908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985232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731639" y="538578"/>
            <a:ext cx="4389835" cy="1145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79"/>
              <a:buFont typeface="Calibri"/>
              <a:buNone/>
              <a:defRPr sz="287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731639" y="1728478"/>
            <a:ext cx="4389835" cy="794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152"/>
              <a:buNone/>
              <a:defRPr sz="1152"/>
            </a:lvl1pPr>
            <a:lvl2pPr lvl="1" algn="ctr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None/>
              <a:defRPr sz="960"/>
            </a:lvl2pPr>
            <a:lvl3pPr lvl="2" algn="ctr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None/>
              <a:defRPr sz="864"/>
            </a:lvl3pPr>
            <a:lvl4pPr lvl="3" algn="ctr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/>
            </a:lvl4pPr>
            <a:lvl5pPr lvl="4" algn="ctr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/>
            </a:lvl5pPr>
            <a:lvl6pPr lvl="5" algn="ctr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/>
            </a:lvl6pPr>
            <a:lvl7pPr lvl="6" algn="ctr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/>
            </a:lvl7pPr>
            <a:lvl8pPr lvl="7" algn="ctr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/>
            </a:lvl8pPr>
            <a:lvl9pPr lvl="8" algn="ctr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02402" y="175210"/>
            <a:ext cx="5048310" cy="636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02402" y="876047"/>
            <a:ext cx="5048310" cy="2088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399353" y="820437"/>
            <a:ext cx="5048310" cy="1368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79"/>
              <a:buFont typeface="Calibri"/>
              <a:buNone/>
              <a:defRPr sz="2879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399353" y="2202305"/>
            <a:ext cx="5048310" cy="719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1152"/>
              <a:buNone/>
              <a:defRPr sz="1152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960"/>
              <a:buNone/>
              <a:defRPr sz="96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864"/>
              <a:buNone/>
              <a:defRPr sz="864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768"/>
              <a:buNone/>
              <a:defRPr sz="768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768"/>
              <a:buNone/>
              <a:defRPr sz="768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768"/>
              <a:buNone/>
              <a:defRPr sz="768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768"/>
              <a:buNone/>
              <a:defRPr sz="768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768"/>
              <a:buNone/>
              <a:defRPr sz="768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768"/>
              <a:buNone/>
              <a:defRPr sz="768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02402" y="175210"/>
            <a:ext cx="5048310" cy="636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02402" y="876047"/>
            <a:ext cx="2487573" cy="2088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2963138" y="876047"/>
            <a:ext cx="2487573" cy="2088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03164" y="175210"/>
            <a:ext cx="5048310" cy="636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03164" y="806725"/>
            <a:ext cx="2476141" cy="395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152"/>
              <a:buNone/>
              <a:defRPr sz="1152" b="1"/>
            </a:lvl1pPr>
            <a:lvl2pPr marL="914400" lvl="1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None/>
              <a:defRPr sz="960" b="1"/>
            </a:lvl2pPr>
            <a:lvl3pPr marL="1371600" lvl="2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None/>
              <a:defRPr sz="864" b="1"/>
            </a:lvl3pPr>
            <a:lvl4pPr marL="1828800" lvl="3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4pPr>
            <a:lvl5pPr marL="2286000" lvl="4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5pPr>
            <a:lvl6pPr marL="2743200" lvl="5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6pPr>
            <a:lvl7pPr marL="3200400" lvl="6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7pPr>
            <a:lvl8pPr marL="3657600" lvl="7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8pPr>
            <a:lvl9pPr marL="4114800" lvl="8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03164" y="1202088"/>
            <a:ext cx="2476141" cy="1768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2963139" y="806725"/>
            <a:ext cx="2488335" cy="395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152"/>
              <a:buNone/>
              <a:defRPr sz="1152" b="1"/>
            </a:lvl1pPr>
            <a:lvl2pPr marL="914400" lvl="1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None/>
              <a:defRPr sz="960" b="1"/>
            </a:lvl2pPr>
            <a:lvl3pPr marL="1371600" lvl="2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None/>
              <a:defRPr sz="864" b="1"/>
            </a:lvl3pPr>
            <a:lvl4pPr marL="1828800" lvl="3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4pPr>
            <a:lvl5pPr marL="2286000" lvl="4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5pPr>
            <a:lvl6pPr marL="2743200" lvl="5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6pPr>
            <a:lvl7pPr marL="3200400" lvl="6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7pPr>
            <a:lvl8pPr marL="3657600" lvl="7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8pPr>
            <a:lvl9pPr marL="4114800" lvl="8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2963139" y="1202088"/>
            <a:ext cx="2488335" cy="1768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02402" y="175210"/>
            <a:ext cx="5048310" cy="636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03164" y="219392"/>
            <a:ext cx="1887781" cy="76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36"/>
              <a:buFont typeface="Calibri"/>
              <a:buNone/>
              <a:defRPr sz="1536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488336" y="473827"/>
            <a:ext cx="2963138" cy="2338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26136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36"/>
              <a:buChar char="•"/>
              <a:defRPr sz="1536"/>
            </a:lvl1pPr>
            <a:lvl2pPr marL="914400" lvl="1" indent="-313944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344"/>
              <a:buChar char="•"/>
              <a:defRPr sz="1344"/>
            </a:lvl2pPr>
            <a:lvl3pPr marL="1371600" lvl="2" indent="-301752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152"/>
              <a:buChar char="•"/>
              <a:defRPr sz="1152"/>
            </a:lvl3pPr>
            <a:lvl4pPr marL="1828800" lvl="3" indent="-28956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Char char="•"/>
              <a:defRPr sz="960"/>
            </a:lvl4pPr>
            <a:lvl5pPr marL="2286000" lvl="4" indent="-28956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Char char="•"/>
              <a:defRPr sz="960"/>
            </a:lvl5pPr>
            <a:lvl6pPr marL="2743200" lvl="5" indent="-28956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Char char="•"/>
              <a:defRPr sz="960"/>
            </a:lvl6pPr>
            <a:lvl7pPr marL="3200400" lvl="6" indent="-28956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Char char="•"/>
              <a:defRPr sz="960"/>
            </a:lvl7pPr>
            <a:lvl8pPr marL="3657600" lvl="7" indent="-289559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Char char="•"/>
              <a:defRPr sz="960"/>
            </a:lvl8pPr>
            <a:lvl9pPr marL="4114800" lvl="8" indent="-289559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Char char="•"/>
              <a:defRPr sz="96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03164" y="987266"/>
            <a:ext cx="1887781" cy="1829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/>
            </a:lvl1pPr>
            <a:lvl2pPr marL="914400" lvl="1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672"/>
              <a:buNone/>
              <a:defRPr sz="672"/>
            </a:lvl2pPr>
            <a:lvl3pPr marL="1371600" lvl="2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576"/>
              <a:buNone/>
              <a:defRPr sz="576"/>
            </a:lvl3pPr>
            <a:lvl4pPr marL="1828800" lvl="3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4pPr>
            <a:lvl5pPr marL="2286000" lvl="4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5pPr>
            <a:lvl6pPr marL="2743200" lvl="5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6pPr>
            <a:lvl7pPr marL="3200400" lvl="6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7pPr>
            <a:lvl8pPr marL="3657600" lvl="7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8pPr>
            <a:lvl9pPr marL="4114800" lvl="8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03164" y="219392"/>
            <a:ext cx="1887781" cy="76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36"/>
              <a:buFont typeface="Calibri"/>
              <a:buNone/>
              <a:defRPr sz="1536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488336" y="473827"/>
            <a:ext cx="2963138" cy="2338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536"/>
              <a:buFont typeface="Arial"/>
              <a:buNone/>
              <a:defRPr sz="15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344"/>
              <a:buFont typeface="Arial"/>
              <a:buNone/>
              <a:defRPr sz="13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152"/>
              <a:buFont typeface="Arial"/>
              <a:buNone/>
              <a:defRPr sz="115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None/>
              <a:defRPr sz="9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None/>
              <a:defRPr sz="9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None/>
              <a:defRPr sz="9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None/>
              <a:defRPr sz="9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None/>
              <a:defRPr sz="9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None/>
              <a:defRPr sz="9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03164" y="987266"/>
            <a:ext cx="1887781" cy="1829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768"/>
              <a:buNone/>
              <a:defRPr sz="768"/>
            </a:lvl1pPr>
            <a:lvl2pPr marL="914400" lvl="1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672"/>
              <a:buNone/>
              <a:defRPr sz="672"/>
            </a:lvl2pPr>
            <a:lvl3pPr marL="1371600" lvl="2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576"/>
              <a:buNone/>
              <a:defRPr sz="576"/>
            </a:lvl3pPr>
            <a:lvl4pPr marL="1828800" lvl="3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4pPr>
            <a:lvl5pPr marL="2286000" lvl="4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5pPr>
            <a:lvl6pPr marL="2743200" lvl="5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6pPr>
            <a:lvl7pPr marL="3200400" lvl="6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7pPr>
            <a:lvl8pPr marL="3657600" lvl="7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8pPr>
            <a:lvl9pPr marL="4114800" lvl="8" indent="-2286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480"/>
              <a:buNone/>
              <a:defRPr sz="48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02402" y="175210"/>
            <a:ext cx="5048310" cy="636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1882538" y="-604089"/>
            <a:ext cx="2088038" cy="50483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3425235" y="938609"/>
            <a:ext cx="2788875" cy="1262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864498" y="-286887"/>
            <a:ext cx="2788875" cy="3713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02402" y="175210"/>
            <a:ext cx="5048310" cy="636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12"/>
              <a:buFont typeface="Calibri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02402" y="876047"/>
            <a:ext cx="5048310" cy="2088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13944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344"/>
              <a:buFont typeface="Arial"/>
              <a:buChar char="•"/>
              <a:defRPr sz="134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01752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152"/>
              <a:buFont typeface="Arial"/>
              <a:buChar char="•"/>
              <a:defRPr sz="115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89560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Char char="•"/>
              <a:defRPr sz="9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83464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Font typeface="Arial"/>
              <a:buChar char="•"/>
              <a:defRPr sz="8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83464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Font typeface="Arial"/>
              <a:buChar char="•"/>
              <a:defRPr sz="8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83464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Font typeface="Arial"/>
              <a:buChar char="•"/>
              <a:defRPr sz="8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83464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Font typeface="Arial"/>
              <a:buChar char="•"/>
              <a:defRPr sz="8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83464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Font typeface="Arial"/>
              <a:buChar char="•"/>
              <a:defRPr sz="8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83464" algn="l" rtl="0">
              <a:lnSpc>
                <a:spcPct val="9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864"/>
              <a:buFont typeface="Arial"/>
              <a:buChar char="•"/>
              <a:defRPr sz="86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02402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938844" y="3050166"/>
            <a:ext cx="1975426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133761" y="3050166"/>
            <a:ext cx="1316950" cy="175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22" y="0"/>
            <a:ext cx="5850468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22" y="0"/>
            <a:ext cx="5850468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" y="0"/>
            <a:ext cx="5851199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" y="0"/>
            <a:ext cx="5851199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22" y="0"/>
            <a:ext cx="5850468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" y="0"/>
            <a:ext cx="5851199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" y="0"/>
            <a:ext cx="5851199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" y="0"/>
            <a:ext cx="5851199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9" y="0"/>
            <a:ext cx="5851535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" y="0"/>
            <a:ext cx="5851199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358" y="965915"/>
            <a:ext cx="44947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РЕЗУЛЬТАТЫ КОНКУРСА 2017-2018 ГГ.</a:t>
            </a:r>
          </a:p>
          <a:p>
            <a:pPr algn="ctr"/>
            <a:endParaRPr lang="ru-RU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СВЕРДЛОВСКАЯ ОБЛАСТЬ</a:t>
            </a:r>
          </a:p>
        </p:txBody>
      </p:sp>
    </p:spTree>
    <p:extLst>
      <p:ext uri="{BB962C8B-B14F-4D97-AF65-F5344CB8AC3E}">
        <p14:creationId xmlns:p14="http://schemas.microsoft.com/office/powerpoint/2010/main" xmlns="" val="130034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NIU\Рабочий стол\скачанные файлы.jpg"/>
          <p:cNvPicPr>
            <a:picLocks noChangeAspect="1" noChangeArrowheads="1"/>
          </p:cNvPicPr>
          <p:nvPr/>
        </p:nvPicPr>
        <p:blipFill>
          <a:blip r:embed="rId2" cstate="print">
            <a:lum bright="15000"/>
          </a:blip>
          <a:srcRect/>
          <a:stretch>
            <a:fillRect/>
          </a:stretch>
        </p:blipFill>
        <p:spPr bwMode="auto">
          <a:xfrm>
            <a:off x="1302527" y="1901329"/>
            <a:ext cx="3144399" cy="132962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22434" y="21414"/>
            <a:ext cx="41119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/>
              <a:t>Распределение участников регионального этапа конкурса «Моя страна – моя Россия» в Свердловской области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1958204987"/>
              </p:ext>
            </p:extLst>
          </p:nvPr>
        </p:nvGraphicFramePr>
        <p:xfrm>
          <a:off x="515156" y="401506"/>
          <a:ext cx="4158412" cy="13527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30006" y="1635299"/>
            <a:ext cx="50276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/>
              <a:t>Свердловская область в 8-ке лидеров по количеству поданных заявок среди всех субъектов РФ </a:t>
            </a:r>
            <a:r>
              <a:rPr lang="ru-RU" sz="1000" b="1" dirty="0" smtClean="0"/>
              <a:t>(</a:t>
            </a:r>
            <a:r>
              <a:rPr lang="ru-RU" sz="1000" b="1" dirty="0"/>
              <a:t>по России – 2380 заявок)</a:t>
            </a:r>
          </a:p>
          <a:p>
            <a:pPr algn="ctr"/>
            <a:endParaRPr lang="ru-RU" sz="1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74750" y="2009368"/>
            <a:ext cx="4759592" cy="1333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672" dirty="0"/>
              <a:t> Уральский государственный медицинский университет – 59  заявок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672" dirty="0"/>
              <a:t> Уральский государственный архитектурно-художественный университет – 20 заявок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672" dirty="0"/>
              <a:t> Уральский государственный педагогический университет– 15 заявок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672" dirty="0"/>
              <a:t> Уральский государственный горный университет – 13 заявок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672" dirty="0"/>
              <a:t> Уральский федеральный университет - 6 заявок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672" dirty="0"/>
              <a:t> Уральский государственный университет путей сообщения– 4 заявки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672" dirty="0"/>
              <a:t> Центр образования и профессиональной ориентации – 4 заявки</a:t>
            </a:r>
          </a:p>
          <a:p>
            <a:pPr>
              <a:lnSpc>
                <a:spcPct val="150000"/>
              </a:lnSpc>
            </a:pPr>
            <a:endParaRPr lang="ru-RU" sz="672" dirty="0"/>
          </a:p>
        </p:txBody>
      </p:sp>
    </p:spTree>
    <p:extLst>
      <p:ext uri="{BB962C8B-B14F-4D97-AF65-F5344CB8AC3E}">
        <p14:creationId xmlns:p14="http://schemas.microsoft.com/office/powerpoint/2010/main" xmlns="" val="243756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6265" y="0"/>
            <a:ext cx="5526848" cy="1796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4558" indent="-164558"/>
            <a:endParaRPr lang="ru-RU" sz="1056" dirty="0">
              <a:solidFill>
                <a:srgbClr val="FF0000"/>
              </a:solidFill>
            </a:endParaRPr>
          </a:p>
          <a:p>
            <a:pPr marL="164558" indent="-164558">
              <a:buFont typeface="Arial" pitchFamily="34" charset="0"/>
              <a:buChar char="•"/>
            </a:pPr>
            <a:r>
              <a:rPr lang="ru-RU" sz="1152" dirty="0">
                <a:solidFill>
                  <a:srgbClr val="FF0000"/>
                </a:solidFill>
              </a:rPr>
              <a:t>12 проектов </a:t>
            </a:r>
            <a:r>
              <a:rPr lang="ru-RU" sz="1152" dirty="0"/>
              <a:t>Свердловской области вышли в финал конкурса.</a:t>
            </a:r>
          </a:p>
          <a:p>
            <a:endParaRPr lang="ru-RU" sz="1152" dirty="0"/>
          </a:p>
          <a:p>
            <a:pPr marL="164558" indent="-164558">
              <a:buFont typeface="Arial" pitchFamily="34" charset="0"/>
              <a:buChar char="•"/>
            </a:pPr>
            <a:r>
              <a:rPr lang="ru-RU" sz="1152" dirty="0">
                <a:solidFill>
                  <a:srgbClr val="FF0000"/>
                </a:solidFill>
              </a:rPr>
              <a:t>2 проекта </a:t>
            </a:r>
            <a:r>
              <a:rPr lang="ru-RU" sz="1152" dirty="0"/>
              <a:t>стали победителями конкурса:</a:t>
            </a:r>
          </a:p>
          <a:p>
            <a:r>
              <a:rPr lang="ru-RU" sz="1152" dirty="0"/>
              <a:t>    - </a:t>
            </a:r>
            <a:r>
              <a:rPr lang="ru-RU" sz="1100" b="1" dirty="0" err="1"/>
              <a:t>Мехоношина</a:t>
            </a:r>
            <a:r>
              <a:rPr lang="ru-RU" sz="1100" b="1" dirty="0"/>
              <a:t> Юлия </a:t>
            </a:r>
            <a:r>
              <a:rPr lang="ru-RU" sz="1100" b="1" dirty="0" smtClean="0"/>
              <a:t>Александровна.</a:t>
            </a:r>
            <a:r>
              <a:rPr lang="en-US" sz="1100" dirty="0"/>
              <a:t> </a:t>
            </a:r>
            <a:r>
              <a:rPr lang="ru-RU" sz="1100" dirty="0" smtClean="0"/>
              <a:t>Проект </a:t>
            </a:r>
            <a:r>
              <a:rPr lang="ru-RU" sz="1100" dirty="0"/>
              <a:t>«Добрые сердца</a:t>
            </a:r>
            <a:r>
              <a:rPr lang="ru-RU" sz="1100" dirty="0" smtClean="0"/>
              <a:t>».</a:t>
            </a:r>
            <a:endParaRPr lang="en-US" sz="1100" dirty="0" smtClean="0"/>
          </a:p>
          <a:p>
            <a:endParaRPr lang="ru-RU" sz="1100" dirty="0"/>
          </a:p>
          <a:p>
            <a:r>
              <a:rPr lang="ru-RU" sz="1100" b="1" dirty="0"/>
              <a:t>    - Погиба Анастасия </a:t>
            </a:r>
            <a:r>
              <a:rPr lang="ru-RU" sz="1100" b="1" dirty="0" smtClean="0"/>
              <a:t>Алексеевна</a:t>
            </a:r>
            <a:r>
              <a:rPr lang="ru-RU" sz="1100" dirty="0" smtClean="0"/>
              <a:t>.</a:t>
            </a:r>
            <a:r>
              <a:rPr lang="en-US" sz="1100" dirty="0" smtClean="0"/>
              <a:t> </a:t>
            </a:r>
            <a:r>
              <a:rPr lang="ru-RU" sz="1100" dirty="0" smtClean="0"/>
              <a:t>Проект </a:t>
            </a:r>
            <a:r>
              <a:rPr lang="ru-RU" sz="1100" dirty="0"/>
              <a:t>«Международный диалог </a:t>
            </a:r>
            <a:r>
              <a:rPr lang="ru-RU" sz="1100" dirty="0" smtClean="0"/>
              <a:t>по-русски.  </a:t>
            </a:r>
            <a:r>
              <a:rPr lang="ru-RU" sz="1100" dirty="0" err="1" smtClean="0"/>
              <a:t>Развиртуализация</a:t>
            </a:r>
            <a:r>
              <a:rPr lang="ru-RU" sz="1100" dirty="0"/>
              <a:t>».</a:t>
            </a:r>
            <a:endParaRPr lang="ru-RU" sz="1056" dirty="0"/>
          </a:p>
          <a:p>
            <a:pPr marL="164558" indent="-164558">
              <a:buFont typeface="Arial" pitchFamily="34" charset="0"/>
              <a:buChar char="•"/>
            </a:pPr>
            <a:endParaRPr lang="ru-RU" sz="1056" dirty="0"/>
          </a:p>
          <a:p>
            <a:endParaRPr lang="ru-RU" sz="1056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169" y="1723167"/>
            <a:ext cx="3030830" cy="1324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612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22" y="0"/>
            <a:ext cx="5850468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" y="0"/>
            <a:ext cx="5851199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8136" y="55809"/>
            <a:ext cx="44947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Номинация «Мое здоровье»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4445" y="425002"/>
            <a:ext cx="55894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Номинация включает проекты, направленные на:</a:t>
            </a:r>
          </a:p>
          <a:p>
            <a:endParaRPr lang="ru-RU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/>
              <a:t>развитие деятельности в области физической культуры и спорта  (за исключением профессионального спорта);</a:t>
            </a:r>
          </a:p>
          <a:p>
            <a:endParaRPr lang="ru-RU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/>
              <a:t>развитие научных исследований в области изучения факторов риска (курение, алкоголь, неправильное питание и низкая физическая активность) и их влияния на здоровье человека;</a:t>
            </a:r>
          </a:p>
          <a:p>
            <a:endParaRPr lang="ru-RU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/>
              <a:t>охрану здоровья человека, в том числе проектов, направленных, на снижение воздействия основных факторов риска: курение, алкоголизм, наркомания, неправильное питание, отсутствие физической активности, рискованное репродуктивное поведение и др.;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xmlns="" val="48153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8136" y="55809"/>
            <a:ext cx="44947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Номинация «Мое здоровье»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6062" y="261867"/>
            <a:ext cx="552074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/>
              <a:t>гигиеническое воспитание населения, включая программы первичной профилактики (правильное питание, ответственное отношение к здоровью и пр.)  </a:t>
            </a:r>
            <a:r>
              <a:rPr lang="ru-RU" sz="1000" dirty="0" smtClean="0"/>
              <a:t>и </a:t>
            </a:r>
            <a:r>
              <a:rPr lang="ru-RU" sz="1000" dirty="0"/>
              <a:t>профилактику отдельных заболеваний;</a:t>
            </a:r>
          </a:p>
          <a:p>
            <a:endParaRPr lang="ru-RU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/>
              <a:t>внедрение здоровье сберегающих технологий в образовательных организациях;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/>
              <a:t>развитие добровольчества и наставничества в сфере здравоохранения;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/>
              <a:t>внедрение и развитие инициатив по формированию здорового пространства и развитию здоровых территорий (городов и сел);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/>
              <a:t>развитие и внедрение корпоративных программ по укреплению здоровья   на рабочих местах;</a:t>
            </a:r>
          </a:p>
          <a:p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xmlns="" val="345594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22" y="0"/>
            <a:ext cx="5850468" cy="329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253</Words>
  <Application>Microsoft Office PowerPoint</Application>
  <PresentationFormat>Произвольный</PresentationFormat>
  <Paragraphs>38</Paragraphs>
  <Slides>18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Verdana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Научно-исследовательское управление</dc:creator>
  <cp:lastModifiedBy>Секретарь</cp:lastModifiedBy>
  <cp:revision>1</cp:revision>
  <dcterms:modified xsi:type="dcterms:W3CDTF">2019-03-20T09:07:13Z</dcterms:modified>
</cp:coreProperties>
</file>