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18" r:id="rId2"/>
    <p:sldId id="319" r:id="rId3"/>
    <p:sldId id="256" r:id="rId4"/>
    <p:sldId id="257" r:id="rId5"/>
    <p:sldId id="261" r:id="rId6"/>
    <p:sldId id="260" r:id="rId7"/>
    <p:sldId id="317" r:id="rId8"/>
    <p:sldId id="258" r:id="rId9"/>
    <p:sldId id="262" r:id="rId10"/>
    <p:sldId id="266" r:id="rId11"/>
    <p:sldId id="314" r:id="rId12"/>
    <p:sldId id="271" r:id="rId13"/>
    <p:sldId id="275" r:id="rId14"/>
    <p:sldId id="280" r:id="rId15"/>
    <p:sldId id="272" r:id="rId16"/>
    <p:sldId id="292" r:id="rId17"/>
    <p:sldId id="289" r:id="rId18"/>
    <p:sldId id="311" r:id="rId19"/>
    <p:sldId id="291" r:id="rId20"/>
    <p:sldId id="290" r:id="rId21"/>
    <p:sldId id="288" r:id="rId22"/>
    <p:sldId id="312" r:id="rId23"/>
    <p:sldId id="313" r:id="rId24"/>
    <p:sldId id="315" r:id="rId25"/>
    <p:sldId id="287" r:id="rId26"/>
    <p:sldId id="286" r:id="rId27"/>
    <p:sldId id="285" r:id="rId28"/>
    <p:sldId id="284" r:id="rId29"/>
    <p:sldId id="283" r:id="rId30"/>
    <p:sldId id="310" r:id="rId31"/>
    <p:sldId id="295" r:id="rId32"/>
    <p:sldId id="282" r:id="rId33"/>
    <p:sldId id="281" r:id="rId34"/>
    <p:sldId id="296" r:id="rId35"/>
    <p:sldId id="297" r:id="rId36"/>
    <p:sldId id="304" r:id="rId37"/>
    <p:sldId id="303" r:id="rId38"/>
    <p:sldId id="316" r:id="rId39"/>
    <p:sldId id="302" r:id="rId40"/>
    <p:sldId id="301" r:id="rId41"/>
    <p:sldId id="300" r:id="rId42"/>
    <p:sldId id="298" r:id="rId43"/>
    <p:sldId id="299" r:id="rId44"/>
    <p:sldId id="307" r:id="rId45"/>
    <p:sldId id="306" r:id="rId46"/>
    <p:sldId id="305" r:id="rId47"/>
    <p:sldId id="308" r:id="rId48"/>
    <p:sldId id="309" r:id="rId4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34" autoAdjust="0"/>
    <p:restoredTop sz="94624" autoAdjust="0"/>
  </p:normalViewPr>
  <p:slideViewPr>
    <p:cSldViewPr>
      <p:cViewPr varScale="1">
        <p:scale>
          <a:sx n="65" d="100"/>
          <a:sy n="65" d="100"/>
        </p:scale>
        <p:origin x="-144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75C40-C4C0-4D20-ADD2-08ACC75AD40C}" type="datetimeFigureOut">
              <a:rPr lang="ru-RU" smtClean="0"/>
              <a:pPr/>
              <a:t>27.07.2017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B3EAC-23CF-45F6-9316-810F7D7F0A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75C40-C4C0-4D20-ADD2-08ACC75AD40C}" type="datetimeFigureOut">
              <a:rPr lang="ru-RU" smtClean="0"/>
              <a:pPr/>
              <a:t>27.07.2017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B3EAC-23CF-45F6-9316-810F7D7F0A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75C40-C4C0-4D20-ADD2-08ACC75AD40C}" type="datetimeFigureOut">
              <a:rPr lang="ru-RU" smtClean="0"/>
              <a:pPr/>
              <a:t>27.07.2017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B3EAC-23CF-45F6-9316-810F7D7F0A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75C40-C4C0-4D20-ADD2-08ACC75AD40C}" type="datetimeFigureOut">
              <a:rPr lang="ru-RU" smtClean="0"/>
              <a:pPr/>
              <a:t>27.07.2017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B3EAC-23CF-45F6-9316-810F7D7F0A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75C40-C4C0-4D20-ADD2-08ACC75AD40C}" type="datetimeFigureOut">
              <a:rPr lang="ru-RU" smtClean="0"/>
              <a:pPr/>
              <a:t>27.07.2017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B3EAC-23CF-45F6-9316-810F7D7F0A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75C40-C4C0-4D20-ADD2-08ACC75AD40C}" type="datetimeFigureOut">
              <a:rPr lang="ru-RU" smtClean="0"/>
              <a:pPr/>
              <a:t>27.07.2017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B3EAC-23CF-45F6-9316-810F7D7F0A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75C40-C4C0-4D20-ADD2-08ACC75AD40C}" type="datetimeFigureOut">
              <a:rPr lang="ru-RU" smtClean="0"/>
              <a:pPr/>
              <a:t>27.07.2017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B3EAC-23CF-45F6-9316-810F7D7F0A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75C40-C4C0-4D20-ADD2-08ACC75AD40C}" type="datetimeFigureOut">
              <a:rPr lang="ru-RU" smtClean="0"/>
              <a:pPr/>
              <a:t>27.07.2017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B3EAC-23CF-45F6-9316-810F7D7F0A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75C40-C4C0-4D20-ADD2-08ACC75AD40C}" type="datetimeFigureOut">
              <a:rPr lang="ru-RU" smtClean="0"/>
              <a:pPr/>
              <a:t>27.07.2017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B3EAC-23CF-45F6-9316-810F7D7F0A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75C40-C4C0-4D20-ADD2-08ACC75AD40C}" type="datetimeFigureOut">
              <a:rPr lang="ru-RU" smtClean="0"/>
              <a:pPr/>
              <a:t>27.07.2017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B3EAC-23CF-45F6-9316-810F7D7F0A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75C40-C4C0-4D20-ADD2-08ACC75AD40C}" type="datetimeFigureOut">
              <a:rPr lang="ru-RU" smtClean="0"/>
              <a:pPr/>
              <a:t>27.07.2017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B3EAC-23CF-45F6-9316-810F7D7F0A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  <a:alpha val="8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B75C40-C4C0-4D20-ADD2-08ACC75AD40C}" type="datetimeFigureOut">
              <a:rPr lang="ru-RU" smtClean="0"/>
              <a:pPr/>
              <a:t>27.07.2017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DB3EAC-23CF-45F6-9316-810F7D7F0A3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png"/><Relationship Id="rId4" Type="http://schemas.openxmlformats.org/officeDocument/2006/relationships/image" Target="../media/image5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ok.ru/profile/560166119784" TargetMode="External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2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7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0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8.jpeg"/><Relationship Id="rId4" Type="http://schemas.openxmlformats.org/officeDocument/2006/relationships/image" Target="../media/image97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2.jpeg"/><Relationship Id="rId4" Type="http://schemas.openxmlformats.org/officeDocument/2006/relationships/image" Target="../media/image101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7.jpeg"/><Relationship Id="rId4" Type="http://schemas.openxmlformats.org/officeDocument/2006/relationships/image" Target="../media/image106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3.jpeg"/><Relationship Id="rId4" Type="http://schemas.openxmlformats.org/officeDocument/2006/relationships/image" Target="../media/image112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7.jpeg"/><Relationship Id="rId4" Type="http://schemas.openxmlformats.org/officeDocument/2006/relationships/image" Target="../media/image116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Фото отчет  за 2016 Центральной районной библиотеки им.М.Горького Сосьвинский городской округ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s://pp.vk.me/c837638/v837638675/bd8f/FFafLV_mE9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05458" y="571480"/>
            <a:ext cx="4533084" cy="60441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1472" y="571480"/>
            <a:ext cx="7391174" cy="905604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Выставка </a:t>
            </a:r>
            <a:r>
              <a:rPr lang="ru-RU" dirty="0" smtClean="0"/>
              <a:t>работ учащихся</a:t>
            </a:r>
            <a:endParaRPr lang="ru-RU" dirty="0" smtClean="0"/>
          </a:p>
          <a:p>
            <a:r>
              <a:rPr lang="ru-RU" dirty="0" smtClean="0"/>
              <a:t> Детской школы искусств.</a:t>
            </a:r>
            <a:endParaRPr lang="ru-RU" dirty="0"/>
          </a:p>
        </p:txBody>
      </p:sp>
      <p:pic>
        <p:nvPicPr>
          <p:cNvPr id="1026" name="Picture 2" descr="https://pp.vk.me/c629203/v629203675/373d2/e1PJ_TydokA.jpg"/>
          <p:cNvPicPr>
            <a:picLocks noChangeAspect="1" noChangeArrowheads="1"/>
          </p:cNvPicPr>
          <p:nvPr/>
        </p:nvPicPr>
        <p:blipFill>
          <a:blip r:embed="rId2" cstate="print"/>
          <a:srcRect t="23581" b="18775"/>
          <a:stretch>
            <a:fillRect/>
          </a:stretch>
        </p:blipFill>
        <p:spPr bwMode="auto">
          <a:xfrm>
            <a:off x="2000232" y="4000504"/>
            <a:ext cx="6215106" cy="26810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4" descr="https://pp.vk.me/c837638/v837638675/bddf/cj_WgleXBtA.jpg"/>
          <p:cNvPicPr>
            <a:picLocks noChangeAspect="1" noChangeArrowheads="1"/>
          </p:cNvPicPr>
          <p:nvPr/>
        </p:nvPicPr>
        <p:blipFill>
          <a:blip r:embed="rId3" cstate="print"/>
          <a:srcRect t="31713" b="21938"/>
          <a:stretch>
            <a:fillRect/>
          </a:stretch>
        </p:blipFill>
        <p:spPr bwMode="auto">
          <a:xfrm>
            <a:off x="428596" y="1714487"/>
            <a:ext cx="6643734" cy="23095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pp.vk.me/c629203/v629203675/373ec/Lo49k2sUY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3816424" cy="4752528"/>
          </a:xfrm>
          <a:prstGeom prst="rect">
            <a:avLst/>
          </a:prstGeom>
          <a:noFill/>
        </p:spPr>
      </p:pic>
      <p:pic>
        <p:nvPicPr>
          <p:cNvPr id="8196" name="Picture 4" descr="https://pp.vk.me/c629415/v629415675/30d18/SlOLmqtpSJ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260648"/>
            <a:ext cx="3528392" cy="483345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932040" y="5517232"/>
            <a:ext cx="3600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Книжная выставка «Тропинками родного края»</a:t>
            </a:r>
          </a:p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5157192"/>
            <a:ext cx="471601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Краеведческий урок «…Чем владеете, цените ли?» (11 января – День заповедников и национальных парков).  Для учащихся МБОУ СОШ №1 им. В.Романова, 4 класс,</a:t>
            </a:r>
          </a:p>
          <a:p>
            <a:pPr algn="just"/>
            <a:r>
              <a:rPr lang="ru-RU" dirty="0" smtClean="0"/>
              <a:t>19 человек. Организовала и провела  библиотекарь Коршакова М.А. 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796136" y="6309320"/>
            <a:ext cx="17494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15 экземпляров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0" y="692696"/>
            <a:ext cx="4214842" cy="5589240"/>
          </a:xfrm>
        </p:spPr>
        <p:txBody>
          <a:bodyPr>
            <a:normAutofit fontScale="70000" lnSpcReduction="20000"/>
          </a:bodyPr>
          <a:lstStyle/>
          <a:p>
            <a:pPr indent="290513">
              <a:buNone/>
            </a:pPr>
            <a:r>
              <a:rPr lang="ru-RU" b="1" dirty="0" smtClean="0"/>
              <a:t>В ЦРБ им.М. Горького </a:t>
            </a:r>
            <a:r>
              <a:rPr lang="ru-RU" b="1" dirty="0" smtClean="0"/>
              <a:t>п. Сосьва </a:t>
            </a:r>
            <a:r>
              <a:rPr lang="ru-RU" b="1" dirty="0" smtClean="0"/>
              <a:t>дети познакомились с традициями празднования русской Масленицы.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«Перелистали» страницы масленичного календаря, узнали, как называется каждый день праздничной недели, поучаствовали в играх.</a:t>
            </a:r>
          </a:p>
          <a:p>
            <a:pPr indent="379413">
              <a:buNone/>
            </a:pPr>
            <a:r>
              <a:rPr lang="ru-RU" dirty="0" smtClean="0"/>
              <a:t>Подготовленная библиотекарем </a:t>
            </a:r>
            <a:r>
              <a:rPr lang="ru-RU" b="1" dirty="0" smtClean="0"/>
              <a:t>Т. Титовой</a:t>
            </a:r>
            <a:r>
              <a:rPr lang="ru-RU" dirty="0" smtClean="0"/>
              <a:t> презентация «Масленица» помогла ребятам больше узнать о веселом народном празднике</a:t>
            </a:r>
          </a:p>
          <a:p>
            <a:endParaRPr lang="ru-RU" dirty="0"/>
          </a:p>
        </p:txBody>
      </p:sp>
      <p:pic>
        <p:nvPicPr>
          <p:cNvPr id="4098" name="Picture 2" descr="https://pp.vk.me/c629203/v629203675/373f5/kzhqnk2CPG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620688"/>
            <a:ext cx="4305300" cy="57531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https://pp.vk.me/c629415/v629415675/30d0f/misxmXkzff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908720"/>
            <a:ext cx="5753100" cy="43053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p.vk.me/c630923/v630923584/180cf/8ocl4z4n9e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11726" y="2924944"/>
            <a:ext cx="4920547" cy="369041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827584" y="260648"/>
            <a:ext cx="6804756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Ветеранам боевых действий, погибших на полях сражений, посвящался вечер-встреча «Живи и помни: о дня минувших, о днях грядущих» прошедший 19 февраля в Центральной районной библиотеке им.М.Горького п.Сосьва. Встреча трех поколений ветеранов– участники войны в Афганистане, ветераны – Чеченской войны, почетным гостем стал </a:t>
            </a:r>
            <a:r>
              <a:rPr lang="ru-RU" sz="1400" dirty="0" err="1" smtClean="0"/>
              <a:t>Паршаков</a:t>
            </a:r>
            <a:r>
              <a:rPr lang="ru-RU" sz="1400" dirty="0" smtClean="0"/>
              <a:t> В. В. ветеран Великой отечественной войны. </a:t>
            </a:r>
            <a:br>
              <a:rPr lang="ru-RU" sz="1400" dirty="0" smtClean="0"/>
            </a:br>
            <a:r>
              <a:rPr lang="ru-RU" sz="1400" dirty="0" smtClean="0"/>
              <a:t>Ведущие вечера библиотекари Титова Татьяна Николаевна и Абрамова Елена </a:t>
            </a:r>
            <a:r>
              <a:rPr lang="ru-RU" sz="1400" dirty="0" err="1" smtClean="0"/>
              <a:t>Генадьевна</a:t>
            </a:r>
            <a:r>
              <a:rPr lang="ru-RU" sz="1400" dirty="0" smtClean="0"/>
              <a:t> рассказали аудитории об исторических вехах Афганской войны, Чеченской войны, об памятниках находящихся в п.Сосьва и их историю создания. Ребята Детской школы искусств подготовили музыкальную программу, читали стихи. </a:t>
            </a:r>
            <a:br>
              <a:rPr lang="ru-RU" sz="1400" dirty="0" smtClean="0"/>
            </a:br>
            <a:r>
              <a:rPr lang="ru-RU" sz="1400" dirty="0" smtClean="0"/>
              <a:t>Ветераны делились своими воспоминаниями о войне, отвечали на вопросы школьников. Напоследок, герои встречи дали наставления будущим защитникам Отечества, присутствовавшим в зале: хорошо учиться, продолжать заниматься музыкой и спортом и воспитывать силу духа на благо своих семей и Родины.</a:t>
            </a:r>
            <a:endParaRPr lang="ru-RU" sz="1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https://pp.vk.me/c629415/v629415675/30d21/gg924pd3wl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4810" y="552449"/>
            <a:ext cx="4305300" cy="5753101"/>
          </a:xfrm>
          <a:prstGeom prst="rect">
            <a:avLst/>
          </a:prstGeom>
          <a:noFill/>
        </p:spPr>
      </p:pic>
      <p:pic>
        <p:nvPicPr>
          <p:cNvPr id="4" name="Picture 2" descr="https://pp.vk.me/c629415/v629415675/30d06/LUlIo8TFTu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" y="552449"/>
            <a:ext cx="4305300" cy="57531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381128" y="584683"/>
            <a:ext cx="4762872" cy="5688633"/>
          </a:xfrm>
        </p:spPr>
        <p:txBody>
          <a:bodyPr>
            <a:normAutofit fontScale="25000" lnSpcReduction="20000"/>
          </a:bodyPr>
          <a:lstStyle/>
          <a:p>
            <a:pPr indent="290513" algn="just">
              <a:buNone/>
            </a:pP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indent="290513" algn="just"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Ветеранам боевых действий, погибших на полях сражений, посвящался вечер-встреча «Живи и помни: о дня минувших, о днях грядущих» прошедший 19 февраля в Центральной районной библиотеке им.М.Горького п.Сосьва. Встреча трех поколений ветеранов– участники войны в Афганистане, ветераны – Чеченской войны, почетным гостем стал </a:t>
            </a:r>
            <a:r>
              <a:rPr lang="ru-RU" sz="6400" dirty="0" err="1" smtClean="0">
                <a:latin typeface="Times New Roman" pitchFamily="18" charset="0"/>
                <a:cs typeface="Times New Roman" pitchFamily="18" charset="0"/>
              </a:rPr>
              <a:t>Паршаков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 В. В. ветеран Великой отечественной войны.</a:t>
            </a:r>
          </a:p>
          <a:p>
            <a:pPr indent="290513" algn="just"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Ведущие вечера библиотекари Титова Татьяна Николаевна и Абрамова Елена </a:t>
            </a:r>
            <a:r>
              <a:rPr lang="ru-RU" sz="6400" dirty="0" err="1" smtClean="0">
                <a:latin typeface="Times New Roman" pitchFamily="18" charset="0"/>
                <a:cs typeface="Times New Roman" pitchFamily="18" charset="0"/>
              </a:rPr>
              <a:t>Генадьевна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  рассказали аудитории об исторических вехах Афганской войны, Чеченской войны, об памятниках находящихся в п.Сосьва и их историю создания. Ребята Детской школы искусств подготовили музыкальную программу, читали стихи.</a:t>
            </a:r>
          </a:p>
          <a:p>
            <a:pPr indent="290513" algn="just"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Ветераны делились своими воспоминаниями о войне, отвечали на вопросы школьников. Напоследок, герои встречи дали наставления будущим защитникам Отечества, присутствовавшим в зале: хорошо учиться, продолжать заниматься музыкой и спортом и воспитывать силу духа на благо своих семей и Родины.</a:t>
            </a:r>
          </a:p>
          <a:p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6400" dirty="0"/>
          </a:p>
        </p:txBody>
      </p:sp>
      <p:pic>
        <p:nvPicPr>
          <p:cNvPr id="4" name="Picture 2" descr="https://pp.vk.me/c630923/v630923584/180cd/J5fQZTRi2J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467" y="2060848"/>
            <a:ext cx="4586470" cy="34398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pp.vk.me/c628727/v628727675/40735/CIU3o3okN5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552449"/>
            <a:ext cx="4305300" cy="5753101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899592" y="1412776"/>
            <a:ext cx="26107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24 марта</a:t>
            </a:r>
          </a:p>
          <a:p>
            <a:r>
              <a:rPr lang="ru-RU" dirty="0" smtClean="0"/>
              <a:t>Час истории «Г.К.Жуков»</a:t>
            </a:r>
            <a:endParaRPr lang="ru-RU" dirty="0"/>
          </a:p>
        </p:txBody>
      </p:sp>
      <p:pic>
        <p:nvPicPr>
          <p:cNvPr id="6" name="Picture 2" descr="https://pp.vk.me/c633731/v633731675/1a6c1/8IyjNN04mN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1081" y="2924944"/>
            <a:ext cx="4120919" cy="30906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s://pp.vk.me/c628727/v628727675/40776/5g2JqfvgCp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24479" y="332656"/>
            <a:ext cx="3181927" cy="4248472"/>
          </a:xfrm>
          <a:prstGeom prst="rect">
            <a:avLst/>
          </a:prstGeom>
          <a:noFill/>
        </p:spPr>
      </p:pic>
      <p:pic>
        <p:nvPicPr>
          <p:cNvPr id="48132" name="Picture 4" descr="https://pp.vk.me/c628727/v628727675/4077f/daEI4jSuHG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367897"/>
            <a:ext cx="2736304" cy="3653479"/>
          </a:xfrm>
          <a:prstGeom prst="rect">
            <a:avLst/>
          </a:prstGeom>
          <a:noFill/>
        </p:spPr>
      </p:pic>
      <p:pic>
        <p:nvPicPr>
          <p:cNvPr id="48136" name="Picture 8" descr="https://pp.vk.me/c628727/v628727675/40740/0whPJEBgcC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2969568"/>
            <a:ext cx="2912273" cy="3888432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5508104" y="4941168"/>
            <a:ext cx="2232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Беседа – просмотр мультфильма «Серая шейка» и др.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pp.vk.me/c615720/v615720675/3430/rHVaTPjhJc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476672"/>
            <a:ext cx="4305300" cy="5753101"/>
          </a:xfrm>
          <a:prstGeom prst="rect">
            <a:avLst/>
          </a:prstGeom>
          <a:noFill/>
        </p:spPr>
      </p:pic>
      <p:pic>
        <p:nvPicPr>
          <p:cNvPr id="19460" name="Picture 4" descr="https://pp.vk.me/c615720/v615720675/342d/3CB_NRkiuC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395040"/>
            <a:ext cx="3456384" cy="4618709"/>
          </a:xfrm>
          <a:prstGeom prst="rect">
            <a:avLst/>
          </a:prstGeom>
          <a:noFill/>
        </p:spPr>
      </p:pic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251520" y="569875"/>
            <a:ext cx="396044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Неделя детской и юношеской книги.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книжная выставка. «Пусть всегда будет книга»</a:t>
            </a:r>
            <a: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pp.vk.me/c631127/v631127675/22fff/PywJuH8-Up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332656"/>
            <a:ext cx="3281451" cy="4384949"/>
          </a:xfrm>
          <a:prstGeom prst="rect">
            <a:avLst/>
          </a:prstGeom>
          <a:noFill/>
        </p:spPr>
      </p:pic>
      <p:pic>
        <p:nvPicPr>
          <p:cNvPr id="5" name="Picture 2" descr="https://pp.vk.me/c631127/v631127675/23011/VtM3mdvNIQU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476672"/>
            <a:ext cx="3386979" cy="4525963"/>
          </a:xfrm>
          <a:prstGeom prst="rect">
            <a:avLst/>
          </a:prstGeom>
          <a:noFill/>
        </p:spPr>
      </p:pic>
      <p:pic>
        <p:nvPicPr>
          <p:cNvPr id="6" name="Picture 2" descr="https://pp.vk.me/c631127/v631127675/23008/3Sdh-zv6Vl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2833091"/>
            <a:ext cx="3012017" cy="40249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pp.vk.me/c631127/v631127675/2302e/e_-K0z_Ejv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1340768"/>
            <a:ext cx="3397652" cy="4536504"/>
          </a:xfrm>
          <a:prstGeom prst="rect">
            <a:avLst/>
          </a:prstGeom>
          <a:noFill/>
        </p:spPr>
      </p:pic>
      <p:pic>
        <p:nvPicPr>
          <p:cNvPr id="10244" name="Picture 4" descr="https://pp.vk.me/c631127/v631127675/23037/0P2_CTs6CtQ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548680"/>
            <a:ext cx="3461191" cy="2592288"/>
          </a:xfrm>
          <a:prstGeom prst="rect">
            <a:avLst/>
          </a:prstGeom>
          <a:noFill/>
        </p:spPr>
      </p:pic>
      <p:pic>
        <p:nvPicPr>
          <p:cNvPr id="10246" name="Picture 6" descr="https://pp.vk.me/c631127/v631127675/2301c/j50SaMHt4D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3645024"/>
            <a:ext cx="3461191" cy="25922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332656"/>
            <a:ext cx="4906888" cy="132474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600" dirty="0" smtClean="0"/>
              <a:t>Неделя детской и юношеской книги:</a:t>
            </a:r>
          </a:p>
          <a:p>
            <a:pPr>
              <a:buNone/>
            </a:pPr>
            <a:r>
              <a:rPr lang="ru-RU" sz="1600" dirty="0" smtClean="0"/>
              <a:t>Игровая программа «Любимые книги из страны детства» (к Международному дню детской книги);</a:t>
            </a:r>
            <a:endParaRPr lang="ru-RU" sz="1600" dirty="0"/>
          </a:p>
        </p:txBody>
      </p:sp>
      <p:pic>
        <p:nvPicPr>
          <p:cNvPr id="20482" name="Picture 2" descr="https://pp.vk.me/c615720/v615720675/3447/b3jGO-XRtE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01856" y="1448780"/>
            <a:ext cx="3314037" cy="4428492"/>
          </a:xfrm>
          <a:prstGeom prst="rect">
            <a:avLst/>
          </a:prstGeom>
          <a:noFill/>
        </p:spPr>
      </p:pic>
      <p:pic>
        <p:nvPicPr>
          <p:cNvPr id="5" name="Picture 2" descr="https://pp.vk.me/c615720/v615720675/3450/gKIz_9yzdd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340768"/>
            <a:ext cx="3744416" cy="50036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59632" y="620688"/>
            <a:ext cx="10599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11 марта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9158" name="Picture 6" descr="https://pp.vk.me/c633731/v633731675/1a6b2/yqyhUY-obS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548680"/>
            <a:ext cx="3528392" cy="4704523"/>
          </a:xfrm>
          <a:prstGeom prst="rect">
            <a:avLst/>
          </a:prstGeom>
          <a:noFill/>
        </p:spPr>
      </p:pic>
      <p:pic>
        <p:nvPicPr>
          <p:cNvPr id="49160" name="Picture 8" descr="https://pp.vk.me/c633731/v633731675/1a6c3/DoBLeILDshQ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3429000"/>
            <a:ext cx="4128459" cy="309634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67544" y="198884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Книжная выставка «Честь и слава уральским танкистам»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1340768"/>
            <a:ext cx="41956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Час истории «Держава танками крепка» 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p.vk.me/c631923/v631923675/23e9b/8iA-07ZsLX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188640"/>
            <a:ext cx="2763296" cy="368952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403648" y="260648"/>
            <a:ext cx="1161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12 апреля</a:t>
            </a:r>
            <a:endParaRPr lang="ru-RU" dirty="0"/>
          </a:p>
        </p:txBody>
      </p:sp>
      <p:pic>
        <p:nvPicPr>
          <p:cNvPr id="1028" name="Picture 4" descr="https://pp.vk.me/c631923/v631923675/23efb/MkrsvpwWwKI.jpg"/>
          <p:cNvPicPr>
            <a:picLocks noChangeAspect="1" noChangeArrowheads="1"/>
          </p:cNvPicPr>
          <p:nvPr/>
        </p:nvPicPr>
        <p:blipFill>
          <a:blip r:embed="rId3" cstate="print"/>
          <a:srcRect t="10317" r="15007"/>
          <a:stretch>
            <a:fillRect/>
          </a:stretch>
        </p:blipFill>
        <p:spPr bwMode="auto">
          <a:xfrm>
            <a:off x="395536" y="3933056"/>
            <a:ext cx="3168352" cy="2503920"/>
          </a:xfrm>
          <a:prstGeom prst="rect">
            <a:avLst/>
          </a:prstGeom>
          <a:noFill/>
        </p:spPr>
      </p:pic>
      <p:pic>
        <p:nvPicPr>
          <p:cNvPr id="1030" name="Picture 6" descr="https://pp.vk.me/c631923/v631923675/23f04/lya31jfv0Jw.jpg"/>
          <p:cNvPicPr>
            <a:picLocks noChangeAspect="1" noChangeArrowheads="1"/>
          </p:cNvPicPr>
          <p:nvPr/>
        </p:nvPicPr>
        <p:blipFill>
          <a:blip r:embed="rId4" cstate="print"/>
          <a:srcRect l="13443"/>
          <a:stretch>
            <a:fillRect/>
          </a:stretch>
        </p:blipFill>
        <p:spPr bwMode="auto">
          <a:xfrm>
            <a:off x="395536" y="836712"/>
            <a:ext cx="3245567" cy="2808312"/>
          </a:xfrm>
          <a:prstGeom prst="rect">
            <a:avLst/>
          </a:prstGeom>
          <a:noFill/>
        </p:spPr>
      </p:pic>
      <p:pic>
        <p:nvPicPr>
          <p:cNvPr id="8" name="Picture 8" descr="https://pp.vk.me/c631923/v631923675/23f43/9zdgb7atMMM.jpg"/>
          <p:cNvPicPr>
            <a:picLocks noChangeAspect="1" noChangeArrowheads="1"/>
          </p:cNvPicPr>
          <p:nvPr/>
        </p:nvPicPr>
        <p:blipFill>
          <a:blip r:embed="rId5" cstate="print"/>
          <a:srcRect l="14566"/>
          <a:stretch>
            <a:fillRect/>
          </a:stretch>
        </p:blipFill>
        <p:spPr bwMode="auto">
          <a:xfrm>
            <a:off x="3491880" y="476672"/>
            <a:ext cx="2534156" cy="3960440"/>
          </a:xfrm>
          <a:prstGeom prst="rect">
            <a:avLst/>
          </a:prstGeom>
          <a:noFill/>
        </p:spPr>
      </p:pic>
      <p:pic>
        <p:nvPicPr>
          <p:cNvPr id="1032" name="Picture 8" descr="https://pp.vk.me/c631923/v631923675/23f4c/Vc4Yi6VCBi4.jpg"/>
          <p:cNvPicPr>
            <a:picLocks noChangeAspect="1" noChangeArrowheads="1"/>
          </p:cNvPicPr>
          <p:nvPr/>
        </p:nvPicPr>
        <p:blipFill>
          <a:blip r:embed="rId6" cstate="print"/>
          <a:srcRect t="18120" b="10382"/>
          <a:stretch>
            <a:fillRect/>
          </a:stretch>
        </p:blipFill>
        <p:spPr bwMode="auto">
          <a:xfrm>
            <a:off x="3779912" y="3861048"/>
            <a:ext cx="5136505" cy="27505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260648"/>
            <a:ext cx="8352928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dirty="0" smtClean="0">
                <a:latin typeface="Arial" pitchFamily="34" charset="0"/>
                <a:cs typeface="Arial" pitchFamily="34" charset="0"/>
              </a:rPr>
              <a:t>12 апреля, в один из самых выдающихся праздников, возникших в XX веке, – Дня космонавтики, в гостях у Центральной районной библиотеки им. М. Горького п.Сосьва побывали дети с ограниченными возможностями. Ведущая мероприятия библиотекарь </a:t>
            </a:r>
            <a:r>
              <a:rPr lang="ru-RU" sz="1200" dirty="0" smtClean="0"/>
              <a:t> Титова Татьяна </a:t>
            </a:r>
            <a:r>
              <a:rPr lang="ru-RU" sz="1200" dirty="0" err="1" smtClean="0"/>
              <a:t>Никоваевна</a:t>
            </a:r>
            <a:r>
              <a:rPr lang="ru-RU" sz="1200" dirty="0" smtClean="0"/>
              <a:t> 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поздравила собравшихся с праздником, рассказала о подвиге Ю.Гагарина и других космонавтов. Затем ребятам библиотекарь предложила совершить увлекательное путешествие в неизведанные космические дали: игровая программа “От Земли и до Луны, всё ребята знать должны!”. В желающих недостатка не было. Но космонавтом стать не так-то просто. Был проведён строгий отбор. Много различных планет встретилось на пути необычного космического корабля, но всё же жить человек может только на Земле – самой прекрасной из планет во всей необъятной Вселенной. Поэтому все с радостью вернулись домой, где всех радостно встречал депутат от партии ЛДПР </a:t>
            </a:r>
            <a:r>
              <a:rPr lang="ru-RU" sz="1200" dirty="0" err="1" smtClean="0">
                <a:latin typeface="Arial" pitchFamily="34" charset="0"/>
                <a:cs typeface="Arial" pitchFamily="34" charset="0"/>
              </a:rPr>
              <a:t>Сейтмагамбетов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 Рустам Рафаилович с тортом, чаем и сладкими призами. 13 апреля в "Космическое путешествие" отправились дети из Детского сада "</a:t>
            </a:r>
            <a:r>
              <a:rPr lang="ru-RU" sz="1200" dirty="0" err="1" smtClean="0">
                <a:latin typeface="Arial" pitchFamily="34" charset="0"/>
                <a:cs typeface="Arial" pitchFamily="34" charset="0"/>
              </a:rPr>
              <a:t>Аленушка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". Когда со стартовой площадки космодрома «Библиотека» стартовал пассажирский рейс «Земля – космос – Земля». Все члены экипажа заняли свои места в космическом корабле, прозвучал обратный отчёт и…Поднимается </a:t>
            </a:r>
            <a:r>
              <a:rPr lang="ru-RU" sz="1200" dirty="0" err="1" smtClean="0">
                <a:latin typeface="Arial" pitchFamily="34" charset="0"/>
                <a:cs typeface="Arial" pitchFamily="34" charset="0"/>
              </a:rPr>
              <a:t>ракета,Чертит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 небо ярким светом!</a:t>
            </a:r>
            <a:endParaRPr lang="ru-RU" sz="1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0418" name="Picture 2" descr="https://i.mycdn.me/image?t=3&amp;bid=834005173383&amp;id=834005173383&amp;plc=WEB&amp;tkn=*pmKeyOJNPQByHd7p7xP-VwRzNoE"/>
          <p:cNvPicPr>
            <a:picLocks noChangeAspect="1" noChangeArrowheads="1"/>
          </p:cNvPicPr>
          <p:nvPr/>
        </p:nvPicPr>
        <p:blipFill>
          <a:blip r:embed="rId2" cstate="print"/>
          <a:srcRect l="2941" t="1961" r="5882" b="17647"/>
          <a:stretch>
            <a:fillRect/>
          </a:stretch>
        </p:blipFill>
        <p:spPr bwMode="auto">
          <a:xfrm>
            <a:off x="467544" y="2852936"/>
            <a:ext cx="4900057" cy="3600400"/>
          </a:xfrm>
          <a:prstGeom prst="rect">
            <a:avLst/>
          </a:prstGeom>
          <a:noFill/>
        </p:spPr>
      </p:pic>
      <p:pic>
        <p:nvPicPr>
          <p:cNvPr id="5" name="Picture 8" descr="https://pp.vk.me/c631923/v631923675/23f43/9zdgb7atMMM.jpg"/>
          <p:cNvPicPr>
            <a:picLocks noChangeAspect="1" noChangeArrowheads="1"/>
          </p:cNvPicPr>
          <p:nvPr/>
        </p:nvPicPr>
        <p:blipFill>
          <a:blip r:embed="rId3" cstate="print"/>
          <a:srcRect l="14566"/>
          <a:stretch>
            <a:fillRect/>
          </a:stretch>
        </p:blipFill>
        <p:spPr bwMode="auto">
          <a:xfrm>
            <a:off x="5724128" y="2771134"/>
            <a:ext cx="2448272" cy="38262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4" descr="https://pp.vk.me/c631923/v631923675/23ead/bv0yRRK5E4k.jpg"/>
          <p:cNvPicPr>
            <a:picLocks noChangeAspect="1" noChangeArrowheads="1"/>
          </p:cNvPicPr>
          <p:nvPr/>
        </p:nvPicPr>
        <p:blipFill>
          <a:blip r:embed="rId2" cstate="print"/>
          <a:srcRect l="11983" t="18000" b="18000"/>
          <a:stretch>
            <a:fillRect/>
          </a:stretch>
        </p:blipFill>
        <p:spPr bwMode="auto">
          <a:xfrm>
            <a:off x="1043608" y="2636912"/>
            <a:ext cx="6730345" cy="366530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259632" y="1052736"/>
            <a:ext cx="61926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7 Апреля, отмечается Всемирный День Здоровья. Библиотекарь ЦРБ им.М.Горького Коршакова Марина Анатольевна провела час полезных советов "Путешествие по дорогам здоровья" для 4 класса Сосьвинский школы №1 им. В. Романова.</a:t>
            </a: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s://pp.vk.me/c631923/v631923675/23ee9/VojN99an9X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908720"/>
            <a:ext cx="3960440" cy="2966205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51520" y="548680"/>
            <a:ext cx="475405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Книжные выставки «Писатели Юбиляры»</a:t>
            </a:r>
          </a:p>
          <a:p>
            <a:r>
              <a:rPr lang="ru-RU" dirty="0" smtClean="0"/>
              <a:t>«Узники фашизма», «Наши пернатые друзья» </a:t>
            </a:r>
          </a:p>
          <a:p>
            <a:endParaRPr lang="ru-RU" dirty="0"/>
          </a:p>
        </p:txBody>
      </p:sp>
      <p:pic>
        <p:nvPicPr>
          <p:cNvPr id="51204" name="Picture 4" descr="https://pp.vk.me/c631923/v631923675/23ef2/_LGDKC8aiJ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772816"/>
            <a:ext cx="2966205" cy="3960440"/>
          </a:xfrm>
          <a:prstGeom prst="rect">
            <a:avLst/>
          </a:prstGeom>
          <a:noFill/>
        </p:spPr>
      </p:pic>
      <p:pic>
        <p:nvPicPr>
          <p:cNvPr id="51206" name="Picture 6" descr="https://pp.vk.me/c631923/v631923675/23f1f/R44OE-pZgA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3329" y="2492896"/>
            <a:ext cx="2997341" cy="40020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pp.vk.me/c631923/v631923675/23f31/4TRq0kIMH8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6208" y="2060848"/>
            <a:ext cx="2912273" cy="3888432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51520" y="260648"/>
            <a:ext cx="234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Неделя детской книги</a:t>
            </a:r>
            <a:endParaRPr lang="ru-RU" dirty="0"/>
          </a:p>
        </p:txBody>
      </p:sp>
      <p:pic>
        <p:nvPicPr>
          <p:cNvPr id="9220" name="Picture 4" descr="https://pp.vk.me/c636317/v636317675/39d8/hCRE8B6p610.jpg"/>
          <p:cNvPicPr>
            <a:picLocks noChangeAspect="1" noChangeArrowheads="1"/>
          </p:cNvPicPr>
          <p:nvPr/>
        </p:nvPicPr>
        <p:blipFill>
          <a:blip r:embed="rId3" cstate="print"/>
          <a:srcRect l="16895" r="23204" b="4959"/>
          <a:stretch>
            <a:fillRect/>
          </a:stretch>
        </p:blipFill>
        <p:spPr bwMode="auto">
          <a:xfrm>
            <a:off x="539552" y="1700808"/>
            <a:ext cx="1992532" cy="4221088"/>
          </a:xfrm>
          <a:prstGeom prst="rect">
            <a:avLst/>
          </a:prstGeom>
          <a:noFill/>
        </p:spPr>
      </p:pic>
      <p:pic>
        <p:nvPicPr>
          <p:cNvPr id="9222" name="Picture 6" descr="https://pp.vk.me/c636317/v636317675/39ea/P1ZrN1Xlvls.jpg"/>
          <p:cNvPicPr>
            <a:picLocks noChangeAspect="1" noChangeArrowheads="1"/>
          </p:cNvPicPr>
          <p:nvPr/>
        </p:nvPicPr>
        <p:blipFill>
          <a:blip r:embed="rId4" cstate="print"/>
          <a:srcRect l="5607" b="3472"/>
          <a:stretch>
            <a:fillRect/>
          </a:stretch>
        </p:blipFill>
        <p:spPr bwMode="auto">
          <a:xfrm>
            <a:off x="5940152" y="260648"/>
            <a:ext cx="2689643" cy="3672408"/>
          </a:xfrm>
          <a:prstGeom prst="rect">
            <a:avLst/>
          </a:prstGeom>
          <a:noFill/>
        </p:spPr>
      </p:pic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611560" y="764704"/>
            <a:ext cx="47880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Неделя детской и юношеской книги: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Игровая программа «Любимые книги из страны детства» (к Международному дню детской книги);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В Сосьве школьники сыграли в библиоквест. Все фото предоставлены Надеждой Четковой. "/>
          <p:cNvPicPr>
            <a:picLocks noChangeAspect="1" noChangeArrowheads="1"/>
          </p:cNvPicPr>
          <p:nvPr/>
        </p:nvPicPr>
        <p:blipFill>
          <a:blip r:embed="rId2" cstate="print"/>
          <a:srcRect t="25200" r="10541" b="14321"/>
          <a:stretch>
            <a:fillRect/>
          </a:stretch>
        </p:blipFill>
        <p:spPr bwMode="auto">
          <a:xfrm>
            <a:off x="395536" y="4005064"/>
            <a:ext cx="5112568" cy="2592288"/>
          </a:xfrm>
          <a:prstGeom prst="rect">
            <a:avLst/>
          </a:prstGeom>
          <a:noFill/>
        </p:spPr>
      </p:pic>
      <p:pic>
        <p:nvPicPr>
          <p:cNvPr id="61444" name="Picture 4" descr="http://prososvu.ru/wp-content/uploads/2016/04/2016-04-23_07-53-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2852936"/>
            <a:ext cx="2700300" cy="36004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23528" y="260648"/>
            <a:ext cx="7992888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sz="1200" dirty="0" smtClean="0">
                <a:latin typeface="Arial" pitchFamily="34" charset="0"/>
                <a:cs typeface="Arial" pitchFamily="34" charset="0"/>
              </a:rPr>
              <a:t>22 апреля 2016 года акция </a:t>
            </a:r>
            <a:r>
              <a:rPr lang="ru-RU" sz="1200" dirty="0" err="1" smtClean="0">
                <a:latin typeface="Arial" pitchFamily="34" charset="0"/>
                <a:cs typeface="Arial" pitchFamily="34" charset="0"/>
              </a:rPr>
              <a:t>Библионочь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: «Я с книгой открываю кино» </a:t>
            </a:r>
            <a:r>
              <a:rPr lang="ru-RU" sz="1200" dirty="0" err="1" smtClean="0">
                <a:latin typeface="Arial" pitchFamily="34" charset="0"/>
                <a:cs typeface="Arial" pitchFamily="34" charset="0"/>
              </a:rPr>
              <a:t>квест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 – игра, приуроченная к Году российского кино на базе Центральной районной библиотеки им. М. Горького п.Сосьва.</a:t>
            </a:r>
          </a:p>
          <a:p>
            <a:pPr algn="just" fontAlgn="base"/>
            <a:r>
              <a:rPr lang="ru-RU" sz="1200" dirty="0" smtClean="0">
                <a:latin typeface="Arial" pitchFamily="34" charset="0"/>
                <a:cs typeface="Arial" pitchFamily="34" charset="0"/>
              </a:rPr>
              <a:t> К участию в </a:t>
            </a:r>
            <a:r>
              <a:rPr lang="ru-RU" sz="1200" dirty="0" err="1" smtClean="0">
                <a:latin typeface="Arial" pitchFamily="34" charset="0"/>
                <a:cs typeface="Arial" pitchFamily="34" charset="0"/>
              </a:rPr>
              <a:t>Квест-игре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 приглашены учащиеся школ в возрасте от 10-14 лет. Сформировано три команды в составе 6 человек.</a:t>
            </a:r>
          </a:p>
          <a:p>
            <a:pPr algn="just" fontAlgn="base"/>
            <a:r>
              <a:rPr lang="ru-RU" sz="1200" dirty="0" smtClean="0">
                <a:latin typeface="Arial" pitchFamily="34" charset="0"/>
                <a:cs typeface="Arial" pitchFamily="34" charset="0"/>
              </a:rPr>
              <a:t>Игра проходила в несколько этапов. Первый этап регистрация и просмотр домашнего задания «Художественный калейдоскоп» выставка творческих работ рисунок на тему «Твой любимый герой российских мультфильмов.  </a:t>
            </a:r>
          </a:p>
          <a:p>
            <a:pPr algn="just" fontAlgn="base"/>
            <a:r>
              <a:rPr lang="ru-RU" sz="1200" dirty="0" smtClean="0">
                <a:latin typeface="Arial" pitchFamily="34" charset="0"/>
                <a:cs typeface="Arial" pitchFamily="34" charset="0"/>
              </a:rPr>
              <a:t>Второй этап «Литературное РЕБУС - ориентирование» игра-поиск героев фильмов с помощью книги.</a:t>
            </a:r>
          </a:p>
          <a:p>
            <a:pPr algn="just" fontAlgn="base"/>
            <a:r>
              <a:rPr lang="ru-RU" sz="1200" dirty="0" smtClean="0">
                <a:latin typeface="Arial" pitchFamily="34" charset="0"/>
                <a:cs typeface="Arial" pitchFamily="34" charset="0"/>
              </a:rPr>
              <a:t>Третий этап «Крылатые выражения». Участникам было предложено </a:t>
            </a:r>
            <a:r>
              <a:rPr lang="ru-RU" sz="1200" b="1" dirty="0" smtClean="0">
                <a:latin typeface="Arial" pitchFamily="34" charset="0"/>
                <a:cs typeface="Arial" pitchFamily="34" charset="0"/>
              </a:rPr>
              <a:t>продолжить ставшие крылатыми строки из фильма.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algn="just" fontAlgn="base"/>
            <a:r>
              <a:rPr lang="ru-RU" sz="1200" dirty="0" smtClean="0">
                <a:latin typeface="Arial" pitchFamily="34" charset="0"/>
                <a:cs typeface="Arial" pitchFamily="34" charset="0"/>
              </a:rPr>
              <a:t> Четвертый этап. «</a:t>
            </a:r>
            <a:r>
              <a:rPr lang="ru-RU" sz="1200" dirty="0" err="1" smtClean="0">
                <a:latin typeface="Arial" pitchFamily="34" charset="0"/>
                <a:cs typeface="Arial" pitchFamily="34" charset="0"/>
              </a:rPr>
              <a:t>Киномастерская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» Мастер-класс по созданию мультипликационного фильма с помощью несложных пользовательских программ. Ребятам были даны декорации и актеры (пластилиновые динозавры). Их задача заключалась в том чтобы самостоятельно придумать сценарий и снять мультфильм.</a:t>
            </a:r>
          </a:p>
          <a:p>
            <a:pPr algn="just" fontAlgn="base"/>
            <a:r>
              <a:rPr lang="ru-RU" sz="1200" dirty="0" smtClean="0">
                <a:latin typeface="Arial" pitchFamily="34" charset="0"/>
                <a:cs typeface="Arial" pitchFamily="34" charset="0"/>
              </a:rPr>
              <a:t>Пятый этап «Муки творчества» проверка актерского мастерства. Участники разыграли сценки из немого кино: басня Крылова «Мартышка и очки», «Ворона и лисица». «Стоп - кадр» Мастер-класс по созданию серии потрясающих фотографий.</a:t>
            </a:r>
          </a:p>
          <a:p>
            <a:pPr algn="just" fontAlgn="base"/>
            <a:r>
              <a:rPr lang="ru-RU" sz="1200" dirty="0" smtClean="0">
                <a:latin typeface="Arial" pitchFamily="34" charset="0"/>
                <a:cs typeface="Arial" pitchFamily="34" charset="0"/>
              </a:rPr>
              <a:t>Шестой этап«Сложи пазлы». Жетоны– это элементы пазла, которые нужно собрать в </a:t>
            </a:r>
            <a:r>
              <a:rPr lang="ru-RU" sz="1200" dirty="0" err="1" smtClean="0">
                <a:latin typeface="Arial" pitchFamily="34" charset="0"/>
                <a:cs typeface="Arial" pitchFamily="34" charset="0"/>
              </a:rPr>
              <a:t>единуюиллюстрацию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 и назвать фильм, героя, название книги:</a:t>
            </a:r>
          </a:p>
          <a:p>
            <a:pPr algn="just" fontAlgn="base"/>
            <a:r>
              <a:rPr lang="ru-RU" sz="1200" dirty="0" smtClean="0">
                <a:latin typeface="Arial" pitchFamily="34" charset="0"/>
                <a:cs typeface="Arial" pitchFamily="34" charset="0"/>
              </a:rPr>
              <a:t>Участники команд награждены грамотами и памятными подарками.</a:t>
            </a:r>
            <a:endParaRPr lang="ru-RU" sz="1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46" name="Picture 6" descr="http://molodost.ru/upload/image/0News/0_2016/0425/00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4149080"/>
            <a:ext cx="3264362" cy="2448272"/>
          </a:xfrm>
          <a:prstGeom prst="rect">
            <a:avLst/>
          </a:prstGeom>
          <a:noFill/>
        </p:spPr>
      </p:pic>
      <p:pic>
        <p:nvPicPr>
          <p:cNvPr id="61448" name="Picture 8" descr="https://i.mycdn.me/image?t=3&amp;bid=834689233543&amp;id=834689233543&amp;plc=WEB&amp;tkn=*T2NwKGp8Zuq4xTRclR0KqyzfpAU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2204864"/>
            <a:ext cx="2879498" cy="42621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s://pp.vk.me/c627431/v627431584/2c237/53lm506Akto.jpg"/>
          <p:cNvPicPr>
            <a:picLocks noChangeAspect="1" noChangeArrowheads="1"/>
          </p:cNvPicPr>
          <p:nvPr/>
        </p:nvPicPr>
        <p:blipFill>
          <a:blip r:embed="rId2" cstate="print"/>
          <a:srcRect b="26945"/>
          <a:stretch>
            <a:fillRect/>
          </a:stretch>
        </p:blipFill>
        <p:spPr bwMode="auto">
          <a:xfrm>
            <a:off x="456672" y="1174163"/>
            <a:ext cx="8230656" cy="45096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В сосьвинской библиотеке собираются садоводы и огородники.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4149080"/>
            <a:ext cx="3168352" cy="2376264"/>
          </a:xfrm>
          <a:prstGeom prst="rect">
            <a:avLst/>
          </a:prstGeom>
          <a:noFill/>
        </p:spPr>
      </p:pic>
      <p:pic>
        <p:nvPicPr>
          <p:cNvPr id="63492" name="Picture 4" descr="сады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933056"/>
            <a:ext cx="3528392" cy="264629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61764" y="382012"/>
            <a:ext cx="882047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b="1" dirty="0" smtClean="0"/>
              <a:t>В ЦРБ им.М.Горького работает творческое объединение «Талантливый читатель».</a:t>
            </a:r>
            <a:endParaRPr lang="ru-RU" sz="1200" dirty="0" smtClean="0"/>
          </a:p>
          <a:p>
            <a:pPr algn="just"/>
            <a:r>
              <a:rPr lang="ru-RU" sz="1200" dirty="0" smtClean="0"/>
              <a:t>«Урожайная грядка» объединила садоводов и огородников на первом заседании, которое называлось «Сажайте сами, сажайте с нами». Как говорят в районной библиотеке, многие из </a:t>
            </a:r>
            <a:r>
              <a:rPr lang="ru-RU" sz="1200" dirty="0" err="1" smtClean="0"/>
              <a:t>сосьвинцев</a:t>
            </a:r>
            <a:r>
              <a:rPr lang="ru-RU" sz="1200" dirty="0" smtClean="0"/>
              <a:t> и дня не могут прожить без своих любимых соток. Работы в огороде всегда хватает: борьба с вредителями и сорняками, полив грядок: «Все мы хотим, чтобы наш приусадебный участок давал обильный урожай. Но одного желания недостаточно – нужно подходить к садоводству с полной самоотдачей. Ведь за все наши усилия огород щедро наградит нас своими дарами. Наше объединение создано специально для того, чтобы собрать в одном месте полезные советы садоводам, которые помогут вырастить хороший урожай».</a:t>
            </a:r>
          </a:p>
          <a:p>
            <a:pPr algn="just"/>
            <a:r>
              <a:rPr lang="ru-RU" sz="1200" dirty="0" smtClean="0"/>
              <a:t>В ЦРБ им.М.Горького выступила и дала садово-огородные подсказки садовод со стажем </a:t>
            </a:r>
            <a:r>
              <a:rPr lang="ru-RU" sz="1200" b="1" dirty="0" smtClean="0"/>
              <a:t>Татьяна </a:t>
            </a:r>
            <a:r>
              <a:rPr lang="ru-RU" sz="1200" b="1" dirty="0" err="1" smtClean="0"/>
              <a:t>Ралифовна</a:t>
            </a:r>
            <a:r>
              <a:rPr lang="ru-RU" sz="1200" b="1" dirty="0" smtClean="0"/>
              <a:t> </a:t>
            </a:r>
            <a:r>
              <a:rPr lang="ru-RU" sz="1200" b="1" dirty="0" err="1" smtClean="0"/>
              <a:t>Филипенко</a:t>
            </a:r>
            <a:r>
              <a:rPr lang="ru-RU" sz="1200" b="1" dirty="0" smtClean="0"/>
              <a:t>. </a:t>
            </a:r>
            <a:r>
              <a:rPr lang="ru-RU" sz="1200" dirty="0" smtClean="0"/>
              <a:t> Она подготовила очень интересный материал, поделилась своим опытом, которого накопила уже много. Заседание прошло в непринуждённой обстановке. Всё самое интересное слушатели записывали в свои записные книжки. Делились своим опытом. Садоводами не рождаются, ими становятся. У нас в библиотеке каждый садовод – любитель может получить интересующую информацию из книг. Библиотека имеет возможность получать и интересные периодические издания. Это самые популярные: «Приусадебное хозяйство», «Домашние цветы», «Сельская новь», «Цветы в доме», «Сад, огород – кормилец, лекарь», «Цветники в саду», </a:t>
            </a:r>
          </a:p>
          <a:p>
            <a:endParaRPr lang="ru-RU" sz="1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283968" y="26064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pp.vk.me/c636317/v636317675/39e1/AnM-swGDoLI.jpg"/>
          <p:cNvPicPr>
            <a:picLocks noChangeAspect="1" noChangeArrowheads="1"/>
          </p:cNvPicPr>
          <p:nvPr/>
        </p:nvPicPr>
        <p:blipFill>
          <a:blip r:embed="rId2" cstate="print"/>
          <a:srcRect t="23094" b="16507"/>
          <a:stretch>
            <a:fillRect/>
          </a:stretch>
        </p:blipFill>
        <p:spPr bwMode="auto">
          <a:xfrm>
            <a:off x="4788024" y="5001287"/>
            <a:ext cx="4104456" cy="1856713"/>
          </a:xfrm>
          <a:prstGeom prst="rect">
            <a:avLst/>
          </a:prstGeom>
          <a:noFill/>
        </p:spPr>
      </p:pic>
      <p:pic>
        <p:nvPicPr>
          <p:cNvPr id="8196" name="Picture 4" descr="https://pp.vk.me/c636317/v636317675/3a43/v48qHC_wklo.jpg"/>
          <p:cNvPicPr>
            <a:picLocks noChangeAspect="1" noChangeArrowheads="1"/>
          </p:cNvPicPr>
          <p:nvPr/>
        </p:nvPicPr>
        <p:blipFill>
          <a:blip r:embed="rId3" cstate="print"/>
          <a:srcRect t="13148" r="13049"/>
          <a:stretch>
            <a:fillRect/>
          </a:stretch>
        </p:blipFill>
        <p:spPr bwMode="auto">
          <a:xfrm>
            <a:off x="5076056" y="332656"/>
            <a:ext cx="3744416" cy="2801242"/>
          </a:xfrm>
          <a:prstGeom prst="rect">
            <a:avLst/>
          </a:prstGeom>
          <a:noFill/>
        </p:spPr>
      </p:pic>
      <p:pic>
        <p:nvPicPr>
          <p:cNvPr id="8198" name="Picture 6" descr="https://pp.vk.me/c636317/v636317675/3a67/2tuOrAw_l78.jpg"/>
          <p:cNvPicPr>
            <a:picLocks noChangeAspect="1" noChangeArrowheads="1"/>
          </p:cNvPicPr>
          <p:nvPr/>
        </p:nvPicPr>
        <p:blipFill>
          <a:blip r:embed="rId4" cstate="print"/>
          <a:srcRect l="22504" t="8637"/>
          <a:stretch>
            <a:fillRect/>
          </a:stretch>
        </p:blipFill>
        <p:spPr bwMode="auto">
          <a:xfrm>
            <a:off x="4860032" y="2276872"/>
            <a:ext cx="3939591" cy="3478584"/>
          </a:xfrm>
          <a:prstGeom prst="rect">
            <a:avLst/>
          </a:prstGeom>
          <a:noFill/>
        </p:spPr>
      </p:pic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5" cstate="print"/>
          <a:srcRect l="43912" t="30337" b="21454"/>
          <a:stretch>
            <a:fillRect/>
          </a:stretch>
        </p:blipFill>
        <p:spPr bwMode="auto">
          <a:xfrm>
            <a:off x="456485" y="4365104"/>
            <a:ext cx="4115515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323528" y="260648"/>
            <a:ext cx="460851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 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Ученики 7-го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сосьвинской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класса школы № 1 имени Героя России 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Виктора Романова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встретились с 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Сергеем Николаевичем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который в первые дни после катастрофы были призван из Сосьвы в Чернобыль. 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Сергей Редозубов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— вертолетчик, был занят на тушении лесных пожаров на Северном Урале. Он рассказал школьникам, как он с коллегами совершали вылета к реактору, тушили возгорание специальным клеящим составом, который, по словам ликвидатора, связывал радиоактивную пыль. Как видели на глазах желтеющий лес, огромный зоб, выраставший у кроликов, буквально за час. В библиотеке Сергею Николаевичу вручили юбилейную медаль  «30 лет ликвидации аварии на ЧАЭС» и знак участника ликвидации чернобыльской катастрофы. А потом вместе со школьникам поехали на дом к 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Геннадию Прокопьевичу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Шевкунову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второму участнику ликвидации аварии, что сейчас остались в Сосьве. Он не смог придти на встречу в библиотеку, здоровье сильно подводит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,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79512" y="593467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http://prososvu.ru/v-sosve-shkolniki-vstretilis-s-likvidatorami-katastrofy-na-chernobylskoj-aes/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pp.vk.me/c636318/v636318675/3f83/miGEcQtL5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2996952"/>
            <a:ext cx="4730594" cy="3543018"/>
          </a:xfrm>
          <a:prstGeom prst="rect">
            <a:avLst/>
          </a:prstGeom>
          <a:noFill/>
        </p:spPr>
      </p:pic>
      <p:pic>
        <p:nvPicPr>
          <p:cNvPr id="7174" name="Picture 6" descr="https://pp.vk.me/c636318/v636318675/3fcb/sEvcDdb8YE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429000"/>
            <a:ext cx="2345998" cy="3132348"/>
          </a:xfrm>
          <a:prstGeom prst="rect">
            <a:avLst/>
          </a:prstGeom>
          <a:noFill/>
        </p:spPr>
      </p:pic>
      <p:pic>
        <p:nvPicPr>
          <p:cNvPr id="7180" name="Picture 12" descr="https://pp.vk.me/c636318/v636318675/3ff8/8tkGTYsO00s.jpg"/>
          <p:cNvPicPr>
            <a:picLocks noChangeAspect="1" noChangeArrowheads="1"/>
          </p:cNvPicPr>
          <p:nvPr/>
        </p:nvPicPr>
        <p:blipFill>
          <a:blip r:embed="rId4" cstate="print"/>
          <a:srcRect r="9011"/>
          <a:stretch>
            <a:fillRect/>
          </a:stretch>
        </p:blipFill>
        <p:spPr bwMode="auto">
          <a:xfrm>
            <a:off x="7092280" y="2924944"/>
            <a:ext cx="2255206" cy="3309318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323528" y="260648"/>
            <a:ext cx="8820472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dirty="0" smtClean="0"/>
              <a:t>Вечер встреча «Самовар мой кипит на дубовом столе» В Центральной районной библиотеке им. М.Горького библиотекарь </a:t>
            </a:r>
            <a:r>
              <a:rPr lang="ru-RU" sz="1200" b="1" dirty="0" smtClean="0"/>
              <a:t>ЦРБ им.М.Горького Титова Т.Н.</a:t>
            </a:r>
            <a:r>
              <a:rPr lang="ru-RU" sz="1200" dirty="0" smtClean="0"/>
              <a:t> собрала ветеранов и школьников поговорить о ВОВ на замечательном языке, на языке поэзии о великой Победе. Кажется, что война и стихи - это вещи несовместимые, но это не так. С самых первых дней войны и до самого победного мая 1945 года, и до наших дней поэты писали и пишут о войне. И это удивительные стихи – пронзительные, трагические и очень честные прозвучали в исполнении школьников Казанцева Никиты, Жигалова Жени, Жирова Кирилла, </a:t>
            </a:r>
            <a:r>
              <a:rPr lang="ru-RU" sz="1200" dirty="0" err="1" smtClean="0"/>
              <a:t>Четковой</a:t>
            </a:r>
            <a:r>
              <a:rPr lang="ru-RU" sz="1200" dirty="0" smtClean="0"/>
              <a:t> Любы, Дерябиной Златы, Рогозина Матвея, Теленик Романа, </a:t>
            </a:r>
            <a:r>
              <a:rPr lang="ru-RU" sz="1200" dirty="0" err="1" smtClean="0"/>
              <a:t>Китенко</a:t>
            </a:r>
            <a:r>
              <a:rPr lang="ru-RU" sz="1200" dirty="0" smtClean="0"/>
              <a:t> Ани. Воспитанница детского сада «Сказка» </a:t>
            </a:r>
            <a:r>
              <a:rPr lang="ru-RU" sz="1200" dirty="0" err="1" smtClean="0"/>
              <a:t>Валенвейн</a:t>
            </a:r>
            <a:r>
              <a:rPr lang="ru-RU" sz="1200" dirty="0" smtClean="0"/>
              <a:t> Ксения артистично с выражением прочитала замечательное стихотворение Андрея Дементьева «Баллада о матери». Очень тепло присутствующие приняли выступление учащихся «Детской школы искусств», которые исполнили несколько мелодий на стихи Михаила Исаковского «Катюша» в исполнении Кононовой Нины, Владимира </a:t>
            </a:r>
            <a:r>
              <a:rPr lang="ru-RU" sz="1200" dirty="0" err="1" smtClean="0"/>
              <a:t>Агатова</a:t>
            </a:r>
            <a:r>
              <a:rPr lang="ru-RU" sz="1200" dirty="0" smtClean="0"/>
              <a:t> «Темная ночь» в исполнении преподавателя Н.В. Фомичевой, Михаила </a:t>
            </a:r>
            <a:r>
              <a:rPr lang="ru-RU" sz="1200" dirty="0" err="1" smtClean="0"/>
              <a:t>Матусовского</a:t>
            </a:r>
            <a:r>
              <a:rPr lang="ru-RU" sz="1200" dirty="0" smtClean="0"/>
              <a:t> «Речная песня» в исполнении </a:t>
            </a:r>
            <a:r>
              <a:rPr lang="ru-RU" sz="1200" dirty="0" err="1" smtClean="0"/>
              <a:t>Яганова</a:t>
            </a:r>
            <a:r>
              <a:rPr lang="ru-RU" sz="1200" dirty="0" smtClean="0"/>
              <a:t> Артема, Алексея Суркова «В землянке» в исполнении Дерябиной Саши и других авторов. В завершении мероприятия ветераны рассказали детям о себе. Почетными гостями встречи стали председатель совета ветеранов, труженицы тыла </a:t>
            </a:r>
            <a:r>
              <a:rPr lang="ru-RU" sz="1200" dirty="0" err="1" smtClean="0"/>
              <a:t>Е.П.Калюко</a:t>
            </a:r>
            <a:r>
              <a:rPr lang="ru-RU" sz="1200" dirty="0" smtClean="0"/>
              <a:t>, Н.М.Рагозина, дети войны Р.С.Щербина и другие. Ребята с интересом послушали истории гостей об их военном и послевоенном прошлом, задали интересующие вопросы. Сделав нескольких совместных фотографий, ребята проводили ветеранов и выразили желание увидеться с ними еще раз. </a:t>
            </a:r>
            <a:endParaRPr lang="ru-RU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pp.vk.me/c636822/v636822675/86ed/jOGaKuR6Oj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332656"/>
            <a:ext cx="2808312" cy="3749624"/>
          </a:xfrm>
          <a:prstGeom prst="rect">
            <a:avLst/>
          </a:prstGeom>
          <a:noFill/>
        </p:spPr>
      </p:pic>
      <p:pic>
        <p:nvPicPr>
          <p:cNvPr id="6148" name="Picture 4" descr="https://pp.vk.me/c636822/v636822675/8708/8dc88v_Cd8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3212976"/>
            <a:ext cx="2265101" cy="302433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987824" y="332656"/>
            <a:ext cx="8467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20 мая</a:t>
            </a:r>
            <a:endParaRPr lang="ru-RU" dirty="0"/>
          </a:p>
        </p:txBody>
      </p:sp>
      <p:pic>
        <p:nvPicPr>
          <p:cNvPr id="6150" name="Picture 6" descr="https://pp.vk.me/c636822/v636822675/8723/WYQjtjRTp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2060848"/>
            <a:ext cx="5095642" cy="381642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827584" y="836712"/>
            <a:ext cx="45276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Игровая программа «Школа безопасности» </a:t>
            </a:r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pp.vk.me/c636625/v636625675/89db/QTtrCcIOxMQ.jpg"/>
          <p:cNvPicPr>
            <a:picLocks noChangeAspect="1" noChangeArrowheads="1"/>
          </p:cNvPicPr>
          <p:nvPr/>
        </p:nvPicPr>
        <p:blipFill>
          <a:blip r:embed="rId2" cstate="print"/>
          <a:srcRect b="14781"/>
          <a:stretch>
            <a:fillRect/>
          </a:stretch>
        </p:blipFill>
        <p:spPr bwMode="auto">
          <a:xfrm>
            <a:off x="467544" y="332656"/>
            <a:ext cx="3672408" cy="2343938"/>
          </a:xfrm>
          <a:prstGeom prst="rect">
            <a:avLst/>
          </a:prstGeom>
          <a:noFill/>
        </p:spPr>
      </p:pic>
      <p:pic>
        <p:nvPicPr>
          <p:cNvPr id="5124" name="Picture 4" descr="https://pp.vk.me/c636625/v636625675/89e4/PTHQZdc-QY0.jpg"/>
          <p:cNvPicPr>
            <a:picLocks noChangeAspect="1" noChangeArrowheads="1"/>
          </p:cNvPicPr>
          <p:nvPr/>
        </p:nvPicPr>
        <p:blipFill>
          <a:blip r:embed="rId3" cstate="print"/>
          <a:srcRect l="10698" t="4301" r="9832"/>
          <a:stretch>
            <a:fillRect/>
          </a:stretch>
        </p:blipFill>
        <p:spPr bwMode="auto">
          <a:xfrm>
            <a:off x="1187624" y="2996952"/>
            <a:ext cx="2448272" cy="3589125"/>
          </a:xfrm>
          <a:prstGeom prst="rect">
            <a:avLst/>
          </a:prstGeom>
          <a:noFill/>
        </p:spPr>
      </p:pic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4" cstate="print"/>
          <a:srcRect l="30230" t="14338" r="26440" b="5008"/>
          <a:stretch>
            <a:fillRect/>
          </a:stretch>
        </p:blipFill>
        <p:spPr bwMode="auto">
          <a:xfrm>
            <a:off x="4572000" y="1700808"/>
            <a:ext cx="4472496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pp.vk.me/c615729/v615729675/117ea/aYxqwbokVNI.jpg"/>
          <p:cNvPicPr>
            <a:picLocks noChangeAspect="1" noChangeArrowheads="1"/>
          </p:cNvPicPr>
          <p:nvPr/>
        </p:nvPicPr>
        <p:blipFill>
          <a:blip r:embed="rId2" cstate="print"/>
          <a:srcRect t="9375"/>
          <a:stretch>
            <a:fillRect/>
          </a:stretch>
        </p:blipFill>
        <p:spPr bwMode="auto">
          <a:xfrm>
            <a:off x="4788024" y="3789040"/>
            <a:ext cx="3846662" cy="2610897"/>
          </a:xfrm>
          <a:prstGeom prst="rect">
            <a:avLst/>
          </a:prstGeom>
          <a:noFill/>
        </p:spPr>
      </p:pic>
      <p:pic>
        <p:nvPicPr>
          <p:cNvPr id="4100" name="Picture 4" descr="https://pp.vk.me/c615729/v615729675/117fc/kuw-W3TPBq8.jpg"/>
          <p:cNvPicPr>
            <a:picLocks noChangeAspect="1" noChangeArrowheads="1"/>
          </p:cNvPicPr>
          <p:nvPr/>
        </p:nvPicPr>
        <p:blipFill>
          <a:blip r:embed="rId3" cstate="print"/>
          <a:srcRect t="19697"/>
          <a:stretch>
            <a:fillRect/>
          </a:stretch>
        </p:blipFill>
        <p:spPr bwMode="auto">
          <a:xfrm>
            <a:off x="251520" y="3645024"/>
            <a:ext cx="4549616" cy="2736304"/>
          </a:xfrm>
          <a:prstGeom prst="rect">
            <a:avLst/>
          </a:prstGeom>
          <a:noFill/>
        </p:spPr>
      </p:pic>
      <p:pic>
        <p:nvPicPr>
          <p:cNvPr id="4104" name="Picture 8" descr="https://pp.vk.me/c615729/v615729675/11820/A1taOvwRhwo.jpg"/>
          <p:cNvPicPr>
            <a:picLocks noChangeAspect="1" noChangeArrowheads="1"/>
          </p:cNvPicPr>
          <p:nvPr/>
        </p:nvPicPr>
        <p:blipFill>
          <a:blip r:embed="rId4" cstate="print"/>
          <a:srcRect t="14933" r="13508"/>
          <a:stretch>
            <a:fillRect/>
          </a:stretch>
        </p:blipFill>
        <p:spPr bwMode="auto">
          <a:xfrm>
            <a:off x="4572000" y="692696"/>
            <a:ext cx="3893251" cy="2867847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971600" y="692696"/>
            <a:ext cx="12362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06.05.2016</a:t>
            </a:r>
          </a:p>
          <a:p>
            <a:r>
              <a:rPr lang="ru-RU" dirty="0" smtClean="0"/>
              <a:t>13.00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191683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Мастер – класс «Плетение из газетной лозы»</a:t>
            </a:r>
          </a:p>
          <a:p>
            <a:r>
              <a:rPr lang="ru-RU" dirty="0" smtClean="0"/>
              <a:t>«Плетение из </a:t>
            </a:r>
            <a:r>
              <a:rPr lang="ru-RU" dirty="0" err="1" smtClean="0"/>
              <a:t>резиночек</a:t>
            </a:r>
            <a:r>
              <a:rPr lang="ru-RU" dirty="0" smtClean="0"/>
              <a:t>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2" cstate="print"/>
          <a:srcRect l="28416" t="6688" r="26202" b="5704"/>
          <a:stretch>
            <a:fillRect/>
          </a:stretch>
        </p:blipFill>
        <p:spPr bwMode="auto">
          <a:xfrm>
            <a:off x="611560" y="-459432"/>
            <a:ext cx="8136904" cy="7033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s://pp.vk.me/c631219/v631219675/3b501/Vzp5MS6PTP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620688"/>
            <a:ext cx="3424628" cy="256490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132616" y="1124744"/>
            <a:ext cx="8787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 июня</a:t>
            </a:r>
            <a:endParaRPr lang="ru-RU" dirty="0"/>
          </a:p>
        </p:txBody>
      </p:sp>
      <p:pic>
        <p:nvPicPr>
          <p:cNvPr id="44036" name="Picture 4" descr="https://pp.vk.me/c631219/v631219675/3b5f4/ZT9cdlegYf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2996952"/>
            <a:ext cx="3424330" cy="2564681"/>
          </a:xfrm>
          <a:prstGeom prst="rect">
            <a:avLst/>
          </a:prstGeom>
          <a:noFill/>
        </p:spPr>
      </p:pic>
      <p:pic>
        <p:nvPicPr>
          <p:cNvPr id="44038" name="Picture 6" descr="https://pp.vk.me/c631219/v631219675/3b71d/qsD2-qA2SZ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789040"/>
            <a:ext cx="2088232" cy="2788182"/>
          </a:xfrm>
          <a:prstGeom prst="rect">
            <a:avLst/>
          </a:prstGeom>
          <a:noFill/>
        </p:spPr>
      </p:pic>
      <p:pic>
        <p:nvPicPr>
          <p:cNvPr id="44040" name="Picture 8" descr="https://pp.vk.me/c631219/v631219675/3b7c8/WVhAhjlOYO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3933056"/>
            <a:ext cx="3557335" cy="2664296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251520" y="260648"/>
            <a:ext cx="4824536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dirty="0" smtClean="0">
                <a:latin typeface="Arial" pitchFamily="34" charset="0"/>
                <a:cs typeface="Arial" pitchFamily="34" charset="0"/>
              </a:rPr>
              <a:t>Море радости, задора, ощущения бесконечного счастья - таким постарались сделать День защиты детей работники Центральной районной библиотеки им.М.Горького и сотрудники ГБУ СОНСО «СРЦН Серовского района» социальный педагог специалист по социальной работе </a:t>
            </a:r>
            <a:r>
              <a:rPr lang="ru-RU" sz="1200" dirty="0" err="1" smtClean="0">
                <a:latin typeface="Arial" pitchFamily="34" charset="0"/>
                <a:cs typeface="Arial" pitchFamily="34" charset="0"/>
              </a:rPr>
              <a:t>Фонарикова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 Елена Владимировна для </a:t>
            </a:r>
            <a:r>
              <a:rPr lang="ru-RU" sz="1200" dirty="0" err="1" smtClean="0">
                <a:latin typeface="Arial" pitchFamily="34" charset="0"/>
                <a:cs typeface="Arial" pitchFamily="34" charset="0"/>
              </a:rPr>
              <a:t>Сосьвинской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 детворы. На протяжении всего праздника дети играли, отгадывали загадки о лете, сказочные загадки, вспоминали любимые фразы героев из литературных произведений, складывали пословицы и поговорки, затем приняли участие в подвижных играх. Самые активные получили от депутата партии ЛДПР </a:t>
            </a:r>
            <a:r>
              <a:rPr lang="ru-RU" sz="1200" b="1" dirty="0" smtClean="0">
                <a:latin typeface="Arial" pitchFamily="34" charset="0"/>
                <a:cs typeface="Arial" pitchFamily="34" charset="0"/>
                <a:hlinkClick r:id="rId6"/>
              </a:rPr>
              <a:t>Отделение партии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200" dirty="0" err="1" smtClean="0">
                <a:latin typeface="Arial" pitchFamily="34" charset="0"/>
                <a:cs typeface="Arial" pitchFamily="34" charset="0"/>
              </a:rPr>
              <a:t>Сейтмагамбетова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 Рустама Рафаиловича памятные подарки - часы. Так же библиотеку в этот день посетили воспитанники ДОУ «</a:t>
            </a:r>
            <a:r>
              <a:rPr lang="ru-RU" sz="1200" dirty="0" err="1" smtClean="0">
                <a:latin typeface="Arial" pitchFamily="34" charset="0"/>
                <a:cs typeface="Arial" pitchFamily="34" charset="0"/>
              </a:rPr>
              <a:t>Аленушка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». Целью проведенного мероприятия в библиотеке было создать условия для позитивного восприятия детьми праздника; побудить детей к желанию посетить библиотеку; подарить детям радость и массу положительных эмоций. Работники библиотеки надеются, что с поставленной задачей удалось справиться.)</a:t>
            </a:r>
            <a:endParaRPr lang="ru-RU" sz="1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pp.vk.me/c631219/v631219675/3b407/zJRr3c0o7p8.jpg"/>
          <p:cNvPicPr>
            <a:picLocks noChangeAspect="1" noChangeArrowheads="1"/>
          </p:cNvPicPr>
          <p:nvPr/>
        </p:nvPicPr>
        <p:blipFill>
          <a:blip r:embed="rId2" cstate="print"/>
          <a:srcRect t="20000" r="16782"/>
          <a:stretch>
            <a:fillRect/>
          </a:stretch>
        </p:blipFill>
        <p:spPr bwMode="auto">
          <a:xfrm>
            <a:off x="5004048" y="3429000"/>
            <a:ext cx="3916434" cy="2819832"/>
          </a:xfrm>
          <a:prstGeom prst="rect">
            <a:avLst/>
          </a:prstGeom>
          <a:noFill/>
        </p:spPr>
      </p:pic>
      <p:pic>
        <p:nvPicPr>
          <p:cNvPr id="3076" name="Picture 4" descr="https://pp.vk.me/c631219/v631219675/3b422/WfizcoJDuB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908093"/>
            <a:ext cx="4061391" cy="3041813"/>
          </a:xfrm>
          <a:prstGeom prst="rect">
            <a:avLst/>
          </a:prstGeom>
          <a:noFill/>
        </p:spPr>
      </p:pic>
      <p:pic>
        <p:nvPicPr>
          <p:cNvPr id="3078" name="Picture 6" descr="https://pp.vk.me/c631219/v631219675/3b46a/ErjKmuDbKMQ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404664"/>
            <a:ext cx="3384376" cy="253475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p.vk.me/c631219/v631219675/3b4ef/bMhPWSyAER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3428999"/>
            <a:ext cx="3677215" cy="2754081"/>
          </a:xfrm>
          <a:prstGeom prst="rect">
            <a:avLst/>
          </a:prstGeom>
          <a:noFill/>
        </p:spPr>
      </p:pic>
      <p:pic>
        <p:nvPicPr>
          <p:cNvPr id="3" name="Picture 2" descr="https://pp.vk.me/c631219/v631219675/3b4e6/zSLtyHTCcW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429000"/>
            <a:ext cx="3816424" cy="2858343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844824" y="548680"/>
            <a:ext cx="5454352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" pitchFamily="34" charset="0"/>
                <a:cs typeface="Arial" pitchFamily="34" charset="0"/>
              </a:rPr>
              <a:t>Море радости, задора, ощущения бесконечного счастья - таким постарались сделать День защиты детей работники Центральной районной библиотеки им.М.Горького и сотрудники ГБУ СОНСО «СРЦН Серовского района» социальный педагог, специалист по социальной работе </a:t>
            </a:r>
            <a:r>
              <a:rPr lang="ru-RU" sz="1400" dirty="0" err="1" smtClean="0">
                <a:latin typeface="Arial" pitchFamily="34" charset="0"/>
                <a:cs typeface="Arial" pitchFamily="34" charset="0"/>
              </a:rPr>
              <a:t>Фонарикова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 Елена Владимировна для </a:t>
            </a:r>
            <a:r>
              <a:rPr lang="ru-RU" sz="1400" dirty="0" err="1" smtClean="0">
                <a:latin typeface="Arial" pitchFamily="34" charset="0"/>
                <a:cs typeface="Arial" pitchFamily="34" charset="0"/>
              </a:rPr>
              <a:t>Сосьвинской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 детворы. На протяжении всего праздника дети играли, отгадывали загадки о лете, сказочные загадки, вспоминали любимые фразы героев из литературных произведений, складывали пословицы и поговорки, затем приняли участие в подвижных играх. </a:t>
            </a:r>
            <a:endParaRPr lang="ru-RU" sz="1400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s://pp.vk.me/c633324/v633324675/32e9c/ueTsmD0lTO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260648"/>
            <a:ext cx="2534756" cy="338437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187624" y="908720"/>
            <a:ext cx="9957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24 июня</a:t>
            </a:r>
            <a:endParaRPr lang="ru-RU" dirty="0"/>
          </a:p>
        </p:txBody>
      </p:sp>
      <p:pic>
        <p:nvPicPr>
          <p:cNvPr id="45060" name="Picture 4" descr="https://pp.vk.me/c633324/v633324675/32ebb/PjM_f3M58k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4005064"/>
            <a:ext cx="3365047" cy="2520280"/>
          </a:xfrm>
          <a:prstGeom prst="rect">
            <a:avLst/>
          </a:prstGeom>
          <a:noFill/>
        </p:spPr>
      </p:pic>
      <p:pic>
        <p:nvPicPr>
          <p:cNvPr id="45062" name="Picture 6" descr="https://pp.vk.me/c633324/v633324675/32ef1/xoEZC1goA5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188640"/>
            <a:ext cx="2699850" cy="3604807"/>
          </a:xfrm>
          <a:prstGeom prst="rect">
            <a:avLst/>
          </a:prstGeom>
          <a:noFill/>
        </p:spPr>
      </p:pic>
      <p:pic>
        <p:nvPicPr>
          <p:cNvPr id="45064" name="Picture 8" descr="https://pp.vk.me/c633324/v633324675/32efa/Mtl83OeGZfQ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1988840"/>
            <a:ext cx="3240360" cy="43264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s://pp.vk.me/c615720/v615720675/1ab4c/YfIgMhQl3F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980728"/>
            <a:ext cx="3996444" cy="53285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s://pp.vk.me/c630127/v630127675/3ea11/wbFLYxJ3I-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20005" y="836712"/>
            <a:ext cx="3456384" cy="2592288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691680" y="404664"/>
            <a:ext cx="10574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 августа</a:t>
            </a:r>
            <a:endParaRPr lang="ru-RU" dirty="0"/>
          </a:p>
        </p:txBody>
      </p:sp>
      <p:pic>
        <p:nvPicPr>
          <p:cNvPr id="46084" name="Picture 4" descr="https://pp.vk.me/c630127/v630127675/3e9c2/Q-qK7o_WNN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3789040"/>
            <a:ext cx="2052228" cy="2736304"/>
          </a:xfrm>
          <a:prstGeom prst="rect">
            <a:avLst/>
          </a:prstGeom>
          <a:noFill/>
        </p:spPr>
      </p:pic>
      <p:pic>
        <p:nvPicPr>
          <p:cNvPr id="46086" name="Picture 6" descr="https://pp.vk.me/c630127/v630127675/3e9cc/GapJcHFPCK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1350150"/>
            <a:ext cx="2771799" cy="2078850"/>
          </a:xfrm>
          <a:prstGeom prst="rect">
            <a:avLst/>
          </a:prstGeom>
          <a:noFill/>
        </p:spPr>
      </p:pic>
      <p:pic>
        <p:nvPicPr>
          <p:cNvPr id="46088" name="Picture 8" descr="https://pp.vk.me/c630123/v630123675/424d7/a-GdOuB3BtM.jpg"/>
          <p:cNvPicPr>
            <a:picLocks noChangeAspect="1" noChangeArrowheads="1"/>
          </p:cNvPicPr>
          <p:nvPr/>
        </p:nvPicPr>
        <p:blipFill>
          <a:blip r:embed="rId5" cstate="print"/>
          <a:srcRect l="12851" r="16466"/>
          <a:stretch>
            <a:fillRect/>
          </a:stretch>
        </p:blipFill>
        <p:spPr bwMode="auto">
          <a:xfrm>
            <a:off x="539552" y="3717032"/>
            <a:ext cx="1488744" cy="2808312"/>
          </a:xfrm>
          <a:prstGeom prst="rect">
            <a:avLst/>
          </a:prstGeom>
          <a:noFill/>
        </p:spPr>
      </p:pic>
      <p:pic>
        <p:nvPicPr>
          <p:cNvPr id="46090" name="Picture 10" descr="https://pp.vk.me/c630123/v630123675/424cd/HUCuJo4c6Qw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99792" y="3933056"/>
            <a:ext cx="2976330" cy="22322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https://pp.vk.me/c630918/v630918675/407e7/lLrPHSGO_j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3429000"/>
            <a:ext cx="3768418" cy="2826314"/>
          </a:xfrm>
          <a:prstGeom prst="rect">
            <a:avLst/>
          </a:prstGeom>
          <a:noFill/>
        </p:spPr>
      </p:pic>
      <p:pic>
        <p:nvPicPr>
          <p:cNvPr id="47112" name="Picture 8" descr="https://pp.vk.me/c630918/v630918675/40805/ZsLBeYMoz8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410998"/>
            <a:ext cx="3816424" cy="2862318"/>
          </a:xfrm>
          <a:prstGeom prst="rect">
            <a:avLst/>
          </a:prstGeom>
          <a:noFill/>
        </p:spPr>
      </p:pic>
      <p:pic>
        <p:nvPicPr>
          <p:cNvPr id="12290" name="Picture 2" descr="Дети сотрудников сосьвинской колонии посетили открытый урок, посвященный Дню Государственного флага. Все фото предоставлены пресс-службой ГУФСИН России по свердловской области. 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476672"/>
            <a:ext cx="3780420" cy="252028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79512" y="404664"/>
            <a:ext cx="45720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dirty="0" smtClean="0">
                <a:latin typeface="Arial" pitchFamily="34" charset="0"/>
                <a:cs typeface="Arial" pitchFamily="34" charset="0"/>
              </a:rPr>
              <a:t>Ежегодно 22 августа в России отмечается День Государственного флага Российской Федерации. День Государственного флага Российской Федерации установлен Указом Президента РФ от 20 августа 1994 года в связи с восстановлением 22 августа 1991 года исторического трехцветного флага, овеянного славой многих поколений россиян.</a:t>
            </a:r>
          </a:p>
          <a:p>
            <a:pPr algn="just"/>
            <a:r>
              <a:rPr lang="ru-RU" sz="1200" dirty="0" smtClean="0"/>
              <a:t>В ЦРБ им.М.Горького для детей сотрудников ФКУ ИК-18  ЦРБ им.М Горького проведен патриотический урок «История российского флага», об этом важном государственном празднике Российской Федерации </a:t>
            </a:r>
            <a:r>
              <a:rPr lang="ru-RU" sz="1200" dirty="0" err="1" smtClean="0"/>
              <a:t>расказала</a:t>
            </a:r>
            <a:r>
              <a:rPr lang="ru-RU" sz="1200" dirty="0" smtClean="0"/>
              <a:t> заведующая методическим отделом ЦРБ им.М.Горького Надежда Четкова, сообщает пресс-служба ГУФСИН России по Свердловской области. </a:t>
            </a:r>
          </a:p>
          <a:p>
            <a:pPr algn="just"/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1200" dirty="0" smtClean="0"/>
              <a:t/>
            </a:r>
            <a:br>
              <a:rPr lang="ru-RU" sz="1200" dirty="0" smtClean="0"/>
            </a:br>
            <a:endParaRPr lang="ru-RU" sz="1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pp.vk.me/c630918/v630918675/407f1/FzxXc-527f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260648"/>
            <a:ext cx="2754306" cy="3672408"/>
          </a:xfrm>
          <a:prstGeom prst="rect">
            <a:avLst/>
          </a:prstGeom>
          <a:noFill/>
        </p:spPr>
      </p:pic>
      <p:pic>
        <p:nvPicPr>
          <p:cNvPr id="5" name="Picture 6" descr="https://pp.vk.me/c630918/v630918675/4080f/GpXkrMqZmhU.jpg"/>
          <p:cNvPicPr>
            <a:picLocks noChangeAspect="1" noChangeArrowheads="1"/>
          </p:cNvPicPr>
          <p:nvPr/>
        </p:nvPicPr>
        <p:blipFill>
          <a:blip r:embed="rId3" cstate="print"/>
          <a:srcRect l="6533" r="12268"/>
          <a:stretch>
            <a:fillRect/>
          </a:stretch>
        </p:blipFill>
        <p:spPr bwMode="auto">
          <a:xfrm>
            <a:off x="2771800" y="3429000"/>
            <a:ext cx="1800200" cy="2956034"/>
          </a:xfrm>
          <a:prstGeom prst="rect">
            <a:avLst/>
          </a:prstGeom>
          <a:noFill/>
        </p:spPr>
      </p:pic>
      <p:pic>
        <p:nvPicPr>
          <p:cNvPr id="6" name="Picture 10" descr="https://pp.vk.me/c630918/v630918675/40819/vQoFBxFgM5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692696"/>
            <a:ext cx="3079767" cy="2309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s://pp.vk.me/c638930/v638930675/4b21/VfU4x4XIsK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700808"/>
            <a:ext cx="4032448" cy="4896544"/>
          </a:xfrm>
          <a:prstGeom prst="rect">
            <a:avLst/>
          </a:prstGeom>
          <a:noFill/>
        </p:spPr>
      </p:pic>
      <p:pic>
        <p:nvPicPr>
          <p:cNvPr id="48132" name="Picture 4" descr="https://pp.vk.me/c638930/v638930675/4b35/lBMCc_Cfn_c.jpg"/>
          <p:cNvPicPr>
            <a:picLocks noChangeAspect="1" noChangeArrowheads="1"/>
          </p:cNvPicPr>
          <p:nvPr/>
        </p:nvPicPr>
        <p:blipFill>
          <a:blip r:embed="rId3" cstate="print"/>
          <a:srcRect l="11510" r="18491"/>
          <a:stretch>
            <a:fillRect/>
          </a:stretch>
        </p:blipFill>
        <p:spPr bwMode="auto">
          <a:xfrm>
            <a:off x="5580112" y="1645960"/>
            <a:ext cx="2736304" cy="493776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79512" y="260648"/>
            <a:ext cx="84969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В 2016году все библиотеки Сосьвинского городского округа приняли участие в областной акция «Читай кино». В МБУК «КДЦ» ЦРБ им.М.Горького на встречу с юными читателями была приглашена начальник Управления по делам культуры, молодежи и спорта администрации Сосьвинского городского округа О. А. Шутова</a:t>
            </a:r>
            <a:r>
              <a:rPr lang="ru-RU" sz="1200" b="1" dirty="0" smtClean="0"/>
              <a:t>.</a:t>
            </a:r>
            <a:r>
              <a:rPr lang="ru-RU" sz="1200" dirty="0" smtClean="0"/>
              <a:t> Ольга Арнольдовна рассказала детям о своей любимой книге Марии Семеновой — «Валькирия», а также, что лучшие мультфильмы создаются по литературным произведениям — любимым книгам детей. После юные читатели отвечали на вопросы викторины «Литературная рулетка», которую подготовила библиотекарь читального зала</a:t>
            </a:r>
            <a:r>
              <a:rPr lang="ru-RU" sz="1200" b="1" dirty="0" smtClean="0"/>
              <a:t> </a:t>
            </a:r>
            <a:r>
              <a:rPr lang="ru-RU" sz="1200" dirty="0" smtClean="0"/>
              <a:t>Титова Т.Н.</a:t>
            </a:r>
            <a:r>
              <a:rPr lang="ru-RU" sz="1200" b="1" dirty="0" smtClean="0"/>
              <a:t>.</a:t>
            </a:r>
            <a:r>
              <a:rPr lang="ru-RU" sz="1200" dirty="0" smtClean="0"/>
              <a:t> За правильные ответы на вопросы детям показывали отрывки любимых мультфильмов</a:t>
            </a:r>
            <a:endParaRPr lang="ru-RU" sz="1200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s://pp.vk.me/c637826/v637826675/134a7/iMQjvRcXnc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2132856"/>
            <a:ext cx="3024336" cy="4032448"/>
          </a:xfrm>
          <a:prstGeom prst="rect">
            <a:avLst/>
          </a:prstGeom>
          <a:noFill/>
        </p:spPr>
      </p:pic>
      <p:pic>
        <p:nvPicPr>
          <p:cNvPr id="49156" name="Picture 4" descr="https://pp.vk.me/c637826/v637826675/13501/OaNq0W1Wu-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71792" y="2564904"/>
            <a:ext cx="2800208" cy="373361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s://pp.vk.me/c638621/v638621675/5abf/7QqVUvvuet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285728"/>
            <a:ext cx="2784309" cy="2088232"/>
          </a:xfrm>
          <a:prstGeom prst="rect">
            <a:avLst/>
          </a:prstGeom>
          <a:noFill/>
        </p:spPr>
      </p:pic>
      <p:pic>
        <p:nvPicPr>
          <p:cNvPr id="50180" name="Picture 4" descr="https://pp.vk.me/c638621/v638621675/5ac9/U0Ql9M2H8h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2071678"/>
            <a:ext cx="2592288" cy="3456384"/>
          </a:xfrm>
          <a:prstGeom prst="rect">
            <a:avLst/>
          </a:prstGeom>
          <a:noFill/>
        </p:spPr>
      </p:pic>
      <p:pic>
        <p:nvPicPr>
          <p:cNvPr id="50182" name="Picture 6" descr="https://i.mycdn.me/image?t=3&amp;bid=839138543751&amp;id=839138543751&amp;plc=WEB&amp;tkn=*ukLhSP-bCzXXEtmPG1-cq_muy2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57290" y="4429132"/>
            <a:ext cx="2915816" cy="2186862"/>
          </a:xfrm>
          <a:prstGeom prst="rect">
            <a:avLst/>
          </a:prstGeom>
          <a:noFill/>
        </p:spPr>
      </p:pic>
      <p:pic>
        <p:nvPicPr>
          <p:cNvPr id="50184" name="Picture 8" descr="https://i.mycdn.me/image?t=3&amp;bid=839138595463&amp;id=839138568839&amp;plc=WEB&amp;tkn=*eE_ek_MFhWvNbsqjvADmWB92Vxk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3929066"/>
            <a:ext cx="3192354" cy="239426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642910" y="214290"/>
            <a:ext cx="4572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28 сентября 2016г. в Центральной районной библиотеке им. М. Горького состоялся вечер отдыха "В гармонии с возрастом" гостями которого были люди старшего поколения. Им представилась возможность, не только принимать поздравления, но и окунуться в теплую атмосферу стихов и песен, посмотреть отрывки из любимых советских кинофильмов на большом экране. Проявить свою смекалку и фантазию в конкурсе с молодым поколением. В завершении вечера, гостям были вручены подарки, сделанные читателями своими руками из природного материала, которые они изготовили в течении месяца.</a:t>
            </a:r>
            <a:endParaRPr lang="ru-RU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s://pp.vk.me/c638621/v638621675/5ba8/IP-mt3h0Rz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476672"/>
            <a:ext cx="1944216" cy="2592288"/>
          </a:xfrm>
          <a:prstGeom prst="rect">
            <a:avLst/>
          </a:prstGeom>
          <a:noFill/>
        </p:spPr>
      </p:pic>
      <p:pic>
        <p:nvPicPr>
          <p:cNvPr id="52228" name="Picture 4" descr="https://pp.vk.me/c638621/v638621675/5c09/1gIJcL9E1-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4293096"/>
            <a:ext cx="2880320" cy="2160240"/>
          </a:xfrm>
          <a:prstGeom prst="rect">
            <a:avLst/>
          </a:prstGeom>
          <a:noFill/>
        </p:spPr>
      </p:pic>
      <p:pic>
        <p:nvPicPr>
          <p:cNvPr id="52230" name="Picture 6" descr="https://pp.vk.me/c638621/v638621675/5c1b/DlaVraFX8d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4149080"/>
            <a:ext cx="3072341" cy="2304256"/>
          </a:xfrm>
          <a:prstGeom prst="rect">
            <a:avLst/>
          </a:prstGeom>
          <a:noFill/>
        </p:spPr>
      </p:pic>
      <p:pic>
        <p:nvPicPr>
          <p:cNvPr id="52232" name="Picture 8" descr="https://pp.vk.me/c638621/v638621675/5c3f/TI87qT8mWEM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717032"/>
            <a:ext cx="2939818" cy="220486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71600" y="404664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Приглашаем вас на экскурсию по библиотеке "Дом, в котором живут книги". Во время которой расскажем, как ориентироваться в библиотеке, пользуясь её фондами, оперативно искать необходимую литературу. По всем вопросам обращаться по адресу Центральной районной библиотеки им. М.Горького: Свободы 27 или по тел.: 4 46 28.</a:t>
            </a:r>
            <a:endParaRPr lang="ru-RU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s://pp.vk.me/c837638/v837638675/bd8f/FFafLV_mE9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3068960"/>
            <a:ext cx="2376264" cy="3168352"/>
          </a:xfrm>
          <a:prstGeom prst="rect">
            <a:avLst/>
          </a:prstGeom>
          <a:noFill/>
        </p:spPr>
      </p:pic>
      <p:pic>
        <p:nvPicPr>
          <p:cNvPr id="51204" name="Picture 4" descr="https://pp.vk.me/c837638/v837638675/bddf/cj_WgleXBtA.jpg"/>
          <p:cNvPicPr>
            <a:picLocks noChangeAspect="1" noChangeArrowheads="1"/>
          </p:cNvPicPr>
          <p:nvPr/>
        </p:nvPicPr>
        <p:blipFill>
          <a:blip r:embed="rId3" cstate="print"/>
          <a:srcRect t="31713" b="21938"/>
          <a:stretch>
            <a:fillRect/>
          </a:stretch>
        </p:blipFill>
        <p:spPr bwMode="auto">
          <a:xfrm>
            <a:off x="785786" y="3071810"/>
            <a:ext cx="3107179" cy="10801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s://pp.vk.me/c638624/v638624675/9221/mNC4qA4o1lk.jpg"/>
          <p:cNvPicPr>
            <a:picLocks noChangeAspect="1" noChangeArrowheads="1"/>
          </p:cNvPicPr>
          <p:nvPr/>
        </p:nvPicPr>
        <p:blipFill>
          <a:blip r:embed="rId2" cstate="print"/>
          <a:srcRect b="29161"/>
          <a:stretch>
            <a:fillRect/>
          </a:stretch>
        </p:blipFill>
        <p:spPr bwMode="auto">
          <a:xfrm>
            <a:off x="2544906" y="1275035"/>
            <a:ext cx="4054187" cy="2153965"/>
          </a:xfrm>
          <a:prstGeom prst="rect">
            <a:avLst/>
          </a:prstGeom>
          <a:noFill/>
        </p:spPr>
      </p:pic>
      <p:pic>
        <p:nvPicPr>
          <p:cNvPr id="54276" name="Picture 4" descr="https://pp.vk.me/c638624/v638624675/922b/H3dF4Sx7fq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3429000"/>
            <a:ext cx="3048338" cy="2286254"/>
          </a:xfrm>
          <a:prstGeom prst="rect">
            <a:avLst/>
          </a:prstGeom>
          <a:noFill/>
        </p:spPr>
      </p:pic>
      <p:pic>
        <p:nvPicPr>
          <p:cNvPr id="54278" name="Picture 6" descr="https://pp.vk.me/c638624/v638624675/9235/lgGcL8Ciyt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4005064"/>
            <a:ext cx="3072342" cy="2304256"/>
          </a:xfrm>
          <a:prstGeom prst="rect">
            <a:avLst/>
          </a:prstGeom>
          <a:noFill/>
        </p:spPr>
      </p:pic>
      <p:pic>
        <p:nvPicPr>
          <p:cNvPr id="54280" name="Picture 8" descr="https://pp.vk.me/c638624/v638624675/9249/VG_m543WM3U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7164" y="3933056"/>
            <a:ext cx="1869672" cy="249289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91487" y="428604"/>
            <a:ext cx="79610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Регулярно в течении года проходили мастер- классы по разным направлениям</a:t>
            </a:r>
            <a:endParaRPr lang="ru-RU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s://pp.vk.me/c837638/v837638675/bdcb/Z2o4UVQTqz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3000372"/>
            <a:ext cx="4000528" cy="3000396"/>
          </a:xfrm>
          <a:prstGeom prst="rect">
            <a:avLst/>
          </a:prstGeom>
          <a:noFill/>
        </p:spPr>
      </p:pic>
      <p:pic>
        <p:nvPicPr>
          <p:cNvPr id="55300" name="Picture 4" descr="https://pp.vk.me/c837638/v837638675/bdd5/iF-whQoz6a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2069849"/>
            <a:ext cx="4124468" cy="3093352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357290" y="785794"/>
            <a:ext cx="37449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Виртуальный филармонический зал</a:t>
            </a:r>
            <a:endParaRPr lang="ru-RU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s://pp.vk.me/c837638/v837638675/15be6/kLGEO95tRl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60297" y="0"/>
            <a:ext cx="3419872" cy="2564904"/>
          </a:xfrm>
          <a:prstGeom prst="rect">
            <a:avLst/>
          </a:prstGeom>
          <a:noFill/>
        </p:spPr>
      </p:pic>
      <p:pic>
        <p:nvPicPr>
          <p:cNvPr id="56324" name="Picture 4" descr="https://pp.vk.me/c837639/v837639675/c4f0/UXon_NtKcJ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2928934"/>
            <a:ext cx="2503864" cy="3338485"/>
          </a:xfrm>
          <a:prstGeom prst="rect">
            <a:avLst/>
          </a:prstGeom>
          <a:noFill/>
        </p:spPr>
      </p:pic>
      <p:pic>
        <p:nvPicPr>
          <p:cNvPr id="56326" name="Picture 6" descr="https://pp.vk.me/c837639/v837639675/d45c/yAhz56-5Bu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4005064"/>
            <a:ext cx="3449036" cy="2586778"/>
          </a:xfrm>
          <a:prstGeom prst="rect">
            <a:avLst/>
          </a:prstGeom>
          <a:noFill/>
        </p:spPr>
      </p:pic>
      <p:pic>
        <p:nvPicPr>
          <p:cNvPr id="56328" name="Picture 8" descr="https://pp.vk.me/c837639/v837639675/d452/Qan-ev5dUvQ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1196752"/>
            <a:ext cx="3449036" cy="2586778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428860" y="642918"/>
            <a:ext cx="14480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День матери</a:t>
            </a:r>
            <a:endParaRPr lang="ru-RU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s://pp.vk.me/c837639/v837639675/d40c/aXoah_gOjv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692696"/>
            <a:ext cx="1782198" cy="2376264"/>
          </a:xfrm>
          <a:prstGeom prst="rect">
            <a:avLst/>
          </a:prstGeom>
          <a:noFill/>
        </p:spPr>
      </p:pic>
      <p:pic>
        <p:nvPicPr>
          <p:cNvPr id="57348" name="Picture 4" descr="https://pp.vk.me/c626324/v626324675/3b0f0/6xNtHU1R1q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3717032"/>
            <a:ext cx="1674186" cy="2232248"/>
          </a:xfrm>
          <a:prstGeom prst="rect">
            <a:avLst/>
          </a:prstGeom>
          <a:noFill/>
        </p:spPr>
      </p:pic>
      <p:pic>
        <p:nvPicPr>
          <p:cNvPr id="57350" name="Picture 6" descr="https://pp.vk.me/c626324/v626324675/3b0dc/50cmnYKp_a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3717032"/>
            <a:ext cx="1944216" cy="2592288"/>
          </a:xfrm>
          <a:prstGeom prst="rect">
            <a:avLst/>
          </a:prstGeom>
          <a:noFill/>
        </p:spPr>
      </p:pic>
      <p:pic>
        <p:nvPicPr>
          <p:cNvPr id="57352" name="Picture 8" descr="https://pp.vk.me/c626330/v626330675/42e3f/M5Z7QQk5eDQ.jpg"/>
          <p:cNvPicPr>
            <a:picLocks noChangeAspect="1" noChangeArrowheads="1"/>
          </p:cNvPicPr>
          <p:nvPr/>
        </p:nvPicPr>
        <p:blipFill>
          <a:blip r:embed="rId5" cstate="print"/>
          <a:srcRect b="14754"/>
          <a:stretch>
            <a:fillRect/>
          </a:stretch>
        </p:blipFill>
        <p:spPr bwMode="auto">
          <a:xfrm>
            <a:off x="3203848" y="4077072"/>
            <a:ext cx="2736304" cy="17494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s://pp.vk.me/c837639/v837639675/cb3e/a5Ia5_UNHx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968568"/>
            <a:ext cx="2765707" cy="49208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6993</TotalTime>
  <Words>1555</Words>
  <Application>Microsoft Office PowerPoint</Application>
  <PresentationFormat>Экран (4:3)</PresentationFormat>
  <Paragraphs>71</Paragraphs>
  <Slides>48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48</vt:i4>
      </vt:variant>
    </vt:vector>
  </HeadingPairs>
  <TitlesOfParts>
    <vt:vector size="49" baseType="lpstr">
      <vt:lpstr>Тема Office</vt:lpstr>
      <vt:lpstr>Фото отчет  за 2016 Центральной районной библиотеки им.М.Горького Сосьвинский городской округ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</dc:creator>
  <cp:lastModifiedBy>На</cp:lastModifiedBy>
  <cp:revision>15</cp:revision>
  <dcterms:created xsi:type="dcterms:W3CDTF">2016-03-31T11:02:40Z</dcterms:created>
  <dcterms:modified xsi:type="dcterms:W3CDTF">2017-07-27T12:16:20Z</dcterms:modified>
</cp:coreProperties>
</file>